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4"/>
  </p:notesMasterIdLst>
  <p:sldIdLst>
    <p:sldId id="256" r:id="rId2"/>
    <p:sldId id="352" r:id="rId3"/>
    <p:sldId id="354" r:id="rId4"/>
    <p:sldId id="355" r:id="rId5"/>
    <p:sldId id="356" r:id="rId6"/>
    <p:sldId id="357" r:id="rId7"/>
    <p:sldId id="337" r:id="rId8"/>
    <p:sldId id="339" r:id="rId9"/>
    <p:sldId id="340" r:id="rId10"/>
    <p:sldId id="338" r:id="rId11"/>
    <p:sldId id="341" r:id="rId12"/>
    <p:sldId id="344" r:id="rId13"/>
    <p:sldId id="342" r:id="rId14"/>
    <p:sldId id="346" r:id="rId15"/>
    <p:sldId id="348" r:id="rId16"/>
    <p:sldId id="349" r:id="rId17"/>
    <p:sldId id="350" r:id="rId18"/>
    <p:sldId id="358" r:id="rId19"/>
    <p:sldId id="359" r:id="rId20"/>
    <p:sldId id="360" r:id="rId21"/>
    <p:sldId id="353" r:id="rId22"/>
    <p:sldId id="257" r:id="rId23"/>
    <p:sldId id="327" r:id="rId24"/>
    <p:sldId id="328" r:id="rId25"/>
    <p:sldId id="329" r:id="rId26"/>
    <p:sldId id="330" r:id="rId27"/>
    <p:sldId id="277" r:id="rId28"/>
    <p:sldId id="278" r:id="rId29"/>
    <p:sldId id="265" r:id="rId30"/>
    <p:sldId id="266" r:id="rId31"/>
    <p:sldId id="267" r:id="rId32"/>
    <p:sldId id="279" r:id="rId33"/>
    <p:sldId id="280" r:id="rId34"/>
    <p:sldId id="281" r:id="rId35"/>
    <p:sldId id="259" r:id="rId36"/>
    <p:sldId id="283" r:id="rId37"/>
    <p:sldId id="284" r:id="rId38"/>
    <p:sldId id="285" r:id="rId39"/>
    <p:sldId id="286" r:id="rId40"/>
    <p:sldId id="287" r:id="rId41"/>
    <p:sldId id="331" r:id="rId42"/>
    <p:sldId id="332" r:id="rId43"/>
    <p:sldId id="288" r:id="rId44"/>
    <p:sldId id="289" r:id="rId45"/>
    <p:sldId id="321" r:id="rId46"/>
    <p:sldId id="322" r:id="rId47"/>
    <p:sldId id="323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282" r:id="rId60"/>
    <p:sldId id="268" r:id="rId61"/>
    <p:sldId id="269" r:id="rId62"/>
    <p:sldId id="333" r:id="rId63"/>
    <p:sldId id="336" r:id="rId64"/>
    <p:sldId id="351" r:id="rId65"/>
    <p:sldId id="334" r:id="rId66"/>
    <p:sldId id="270" r:id="rId67"/>
    <p:sldId id="272" r:id="rId68"/>
    <p:sldId id="361" r:id="rId69"/>
    <p:sldId id="260" r:id="rId70"/>
    <p:sldId id="263" r:id="rId71"/>
    <p:sldId id="305" r:id="rId72"/>
    <p:sldId id="264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38" y="2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2B591-9535-4E54-9AD3-09688D7D5885}" type="datetimeFigureOut">
              <a:rPr lang="hu-HU" smtClean="0"/>
              <a:pPr/>
              <a:t>2025. 02. 09.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7B40F-9B11-4E0E-B5CC-BCE5F2D6F641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367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webshark.hu/2018/07/18/drotvaz-prototipus-mockup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>
                <a:hlinkClick r:id="rId3"/>
              </a:rPr>
              <a:t>http://blog.webshark.hu/2018/07/18/drotvaz-prototipus-mockup/</a:t>
            </a:r>
            <a:r>
              <a:rPr lang="hu-HU" dirty="0"/>
              <a:t> 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7B40F-9B11-4E0E-B5CC-BCE5F2D6F641}" type="slidenum">
              <a:rPr lang="hu-HU" smtClean="0"/>
              <a:pPr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494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C4D54D2F-041F-F15F-FB9A-DBAC1D628D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469654" y="2386744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9653" y="4044253"/>
            <a:ext cx="9252693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354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9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117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hu-HU"/>
              <a:t>‹#›</a:t>
            </a:r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63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DE50D57-08D3-0B0C-B025-B33F4FEDFB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71464" y="1052736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3" y="4352465"/>
            <a:ext cx="925043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621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536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hu-HU"/>
              <a:t>‹#›</a:t>
            </a:r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95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380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/>
              <a:t>‹#›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444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561594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269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hu-HU"/>
              <a:t>‹#›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53440" y="6236208"/>
            <a:ext cx="5071872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05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19755" y="188640"/>
            <a:ext cx="11137235" cy="1188720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383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1924" y="6489408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algn="r"/>
            <a:r>
              <a:rPr lang="hu-HU"/>
              <a:t>‹#›</a:t>
            </a:r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756" y="6493336"/>
            <a:ext cx="698098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6992" y="6453336"/>
            <a:ext cx="48768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11F4CDC-A111-43A3-97EC-BF106089201C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846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llinger.io/" TargetMode="External"/><Relationship Id="rId2" Type="http://schemas.openxmlformats.org/officeDocument/2006/relationships/hyperlink" Target="https://stackedit.io/ap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markdownlivepreview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tackedit.io/ap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hub.eu/blog/difference-between-wireframe-mockup-prototype/" TargetMode="External"/><Relationship Id="rId2" Type="http://schemas.openxmlformats.org/officeDocument/2006/relationships/hyperlink" Target="http://blog.webshark.hu/2018/07/18/drotvaz-prototipus-mocku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blog.webshark.hu/2018/07/18/drotvaz-prototipus-mockup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webshark.hu/2018/07/18/drotvaz-prototipus-mockup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zapier.com/blog/best-wireframe-tool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webshark.hu/2018/07/18/drotvaz-prototipus-mockup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ergomania.eu/drotvaztervezesi-praktikak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ergomania.eu/drotvaztervezesi-praktikak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ergomania.eu/drotvaztervezesi-praktikak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ireframes.tumblr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ockflow.com/" TargetMode="External"/><Relationship Id="rId2" Type="http://schemas.openxmlformats.org/officeDocument/2006/relationships/hyperlink" Target="https://bit.ly/2xPSFN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360studio.com/difference-low-fidelity-high-fidelity-wireframes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hink360studio.com/difference-low-fidelity-high-fidelity-wireframe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colibriwp.com/blog/website-layout-design-ideas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mockflow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upport.mockflow.com/category/92-video-tutorials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inf.elte.hu/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esign.tutsplus.com/articles/a-beginners-guide-to-wireframing--webdesign-7399" TargetMode="External"/><Relationship Id="rId2" Type="http://schemas.openxmlformats.org/officeDocument/2006/relationships/hyperlink" Target="https://think360studio.com/difference-low-fidelity-high-fidelity-wirefram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.wikipedia.org/wiki/Markdown" TargetMode="External"/><Relationship Id="rId4" Type="http://schemas.openxmlformats.org/officeDocument/2006/relationships/hyperlink" Target="https://github.com/adam-p/markdown-here/wiki/Markdown-Cheatsheet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hu.wikipedia.org/wiki/Markdow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ringfireball.net/projects/markdown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70025" y="1573853"/>
            <a:ext cx="9251950" cy="2458397"/>
          </a:xfrm>
        </p:spPr>
        <p:txBody>
          <a:bodyPr>
            <a:normAutofit fontScale="90000"/>
          </a:bodyPr>
          <a:lstStyle/>
          <a:p>
            <a:r>
              <a:rPr lang="hu-HU" dirty="0"/>
              <a:t>Tartalom leírása a </a:t>
            </a:r>
            <a:r>
              <a:rPr lang="hu-HU" b="1" dirty="0"/>
              <a:t>Markdown</a:t>
            </a:r>
            <a:r>
              <a:rPr lang="hu-HU" dirty="0"/>
              <a:t>  </a:t>
            </a:r>
            <a:br>
              <a:rPr lang="hu-HU" dirty="0"/>
            </a:br>
            <a:r>
              <a:rPr lang="hu-HU" dirty="0"/>
              <a:t>jelölőnyelv használatával</a:t>
            </a:r>
            <a:br>
              <a:rPr lang="hu-HU" dirty="0"/>
            </a:br>
            <a:br>
              <a:rPr lang="hu-HU" dirty="0"/>
            </a:br>
            <a:r>
              <a:rPr lang="hu-HU" b="1" dirty="0"/>
              <a:t>Drótvázterv</a:t>
            </a:r>
            <a:r>
              <a:rPr lang="hu-HU" dirty="0"/>
              <a:t> (</a:t>
            </a:r>
            <a:r>
              <a:rPr lang="hu-HU" dirty="0" err="1"/>
              <a:t>wireframe</a:t>
            </a:r>
            <a:r>
              <a:rPr lang="hu-HU" dirty="0"/>
              <a:t>) készítése</a:t>
            </a:r>
          </a:p>
        </p:txBody>
      </p:sp>
      <p:sp>
        <p:nvSpPr>
          <p:cNvPr id="11" name="Alcím 10">
            <a:extLst>
              <a:ext uri="{FF2B5EF4-FFF2-40B4-BE49-F238E27FC236}">
                <a16:creationId xmlns:a16="http://schemas.microsoft.com/office/drawing/2014/main" id="{191ACAD6-731F-E349-DE10-DC60D80E0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Web fejlesztés kurzus</a:t>
            </a:r>
          </a:p>
          <a:p>
            <a:r>
              <a:rPr lang="hu-HU" dirty="0"/>
              <a:t>ELTE Informatikai Kar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11F4CDC-A111-43A3-97EC-BF106089201C}" type="slidenum">
              <a:rPr lang="hu-HU" smtClean="0"/>
              <a:pPr/>
              <a:t>1</a:t>
            </a:fld>
            <a:endParaRPr lang="hu-HU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DC6C0DB7-80DE-F7D6-0179-C69B9C559BFD}"/>
              </a:ext>
            </a:extLst>
          </p:cNvPr>
          <p:cNvCxnSpPr/>
          <p:nvPr/>
        </p:nvCxnSpPr>
        <p:spPr>
          <a:xfrm>
            <a:off x="6528048" y="5733256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MARKDOWN Stílusok, címsorok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B90EE-E0DD-4BB8-B424-EC0FF5348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92341" y="3227473"/>
            <a:ext cx="1877928" cy="648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b="1"/>
              <a:t>Setext</a:t>
            </a:r>
            <a:endParaRPr lang="hu-HU" b="1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B4285D7-EA01-4919-B9A3-2EB0F7D15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0333" y="5134576"/>
            <a:ext cx="1264142" cy="5760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b="1"/>
              <a:t>atx</a:t>
            </a:r>
          </a:p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10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5" y="1628801"/>
            <a:ext cx="11136416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Többféle módon is megadhatóak a címsorok (</a:t>
            </a:r>
            <a:r>
              <a:rPr lang="hu-HU" dirty="0" err="1"/>
              <a:t>setext</a:t>
            </a:r>
            <a:r>
              <a:rPr lang="hu-HU" dirty="0"/>
              <a:t> és </a:t>
            </a:r>
            <a:r>
              <a:rPr lang="hu-HU" dirty="0" err="1"/>
              <a:t>atx</a:t>
            </a:r>
            <a:r>
              <a:rPr lang="hu-HU" dirty="0"/>
              <a:t> formátumban) 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E76673C6-6B5E-CB36-C70C-18463F47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15" y="4637958"/>
            <a:ext cx="6705912" cy="1629162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CB86AE4B-F943-2751-A318-26A3A678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32" y="2686066"/>
            <a:ext cx="7650339" cy="1629161"/>
          </a:xfrm>
          <a:prstGeom prst="rect">
            <a:avLst/>
          </a:prstGeom>
        </p:spPr>
      </p:pic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10EF6425-6C77-7078-821F-076D16967A0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143672" y="5849115"/>
            <a:ext cx="875268" cy="725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artalom helye 2">
            <a:extLst>
              <a:ext uri="{FF2B5EF4-FFF2-40B4-BE49-F238E27FC236}">
                <a16:creationId xmlns:a16="http://schemas.microsoft.com/office/drawing/2014/main" id="{C382098F-5F94-5CBC-EC48-42B64FF23203}"/>
              </a:ext>
            </a:extLst>
          </p:cNvPr>
          <p:cNvSpPr txBox="1">
            <a:spLocks/>
          </p:cNvSpPr>
          <p:nvPr/>
        </p:nvSpPr>
        <p:spPr>
          <a:xfrm>
            <a:off x="4018940" y="6370204"/>
            <a:ext cx="5616624" cy="40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000" dirty="0"/>
              <a:t>A kettőskereszt után van szóköz</a:t>
            </a:r>
          </a:p>
        </p:txBody>
      </p:sp>
    </p:spTree>
    <p:extLst>
      <p:ext uri="{BB962C8B-B14F-4D97-AF65-F5344CB8AC3E}">
        <p14:creationId xmlns:p14="http://schemas.microsoft.com/office/powerpoint/2010/main" val="291746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Kép 23">
            <a:extLst>
              <a:ext uri="{FF2B5EF4-FFF2-40B4-BE49-F238E27FC236}">
                <a16:creationId xmlns:a16="http://schemas.microsoft.com/office/drawing/2014/main" id="{4E80B1ED-A450-77C7-923E-AF27F312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544"/>
          <a:stretch/>
        </p:blipFill>
        <p:spPr>
          <a:xfrm>
            <a:off x="549746" y="1537505"/>
            <a:ext cx="11107244" cy="304362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Szövegformázások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11</a:t>
            </a:fld>
            <a:endParaRPr lang="hu-HU"/>
          </a:p>
        </p:txBody>
      </p:sp>
      <p:sp>
        <p:nvSpPr>
          <p:cNvPr id="3" name="Beszédbuborék: négyszög 2">
            <a:extLst>
              <a:ext uri="{FF2B5EF4-FFF2-40B4-BE49-F238E27FC236}">
                <a16:creationId xmlns:a16="http://schemas.microsoft.com/office/drawing/2014/main" id="{FD05F68C-AF29-D79B-B90E-CA20DA8AF9B3}"/>
              </a:ext>
            </a:extLst>
          </p:cNvPr>
          <p:cNvSpPr/>
          <p:nvPr/>
        </p:nvSpPr>
        <p:spPr>
          <a:xfrm>
            <a:off x="5663952" y="4437112"/>
            <a:ext cx="5256584" cy="1008112"/>
          </a:xfrm>
          <a:prstGeom prst="wedgeRectCallout">
            <a:avLst>
              <a:gd name="adj1" fmla="val -100732"/>
              <a:gd name="adj2" fmla="val -471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ysClr val="windowText" lastClr="000000"/>
                </a:solidFill>
              </a:rPr>
              <a:t>~~ karakterek vannak a szöveg előtt és mögött. Az eredmény áthúzott szöveg.</a:t>
            </a:r>
          </a:p>
        </p:txBody>
      </p:sp>
    </p:spTree>
    <p:extLst>
      <p:ext uri="{BB962C8B-B14F-4D97-AF65-F5344CB8AC3E}">
        <p14:creationId xmlns:p14="http://schemas.microsoft.com/office/powerpoint/2010/main" val="149908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Szövegformázások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12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4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Új sort eredményez az üres sor, illetve a &lt;</a:t>
            </a:r>
            <a:r>
              <a:rPr lang="hu-HU" dirty="0" err="1"/>
              <a:t>br</a:t>
            </a:r>
            <a:r>
              <a:rPr lang="hu-HU" dirty="0"/>
              <a:t>&gt; tag, illetve a speciális elemek (például cím után)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499C0F6D-0F28-FBA5-7745-3587E148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840675"/>
            <a:ext cx="8460432" cy="2846200"/>
          </a:xfrm>
          <a:prstGeom prst="rect">
            <a:avLst/>
          </a:prstGeom>
        </p:spPr>
      </p:pic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FA316226-2B7B-3F71-202E-350A62281D73}"/>
              </a:ext>
            </a:extLst>
          </p:cNvPr>
          <p:cNvCxnSpPr>
            <a:cxnSpLocks/>
          </p:cNvCxnSpPr>
          <p:nvPr/>
        </p:nvCxnSpPr>
        <p:spPr>
          <a:xfrm flipV="1">
            <a:off x="2299765" y="4077073"/>
            <a:ext cx="699891" cy="18258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artalom helye 2">
            <a:extLst>
              <a:ext uri="{FF2B5EF4-FFF2-40B4-BE49-F238E27FC236}">
                <a16:creationId xmlns:a16="http://schemas.microsoft.com/office/drawing/2014/main" id="{571F49FC-6538-8490-18E7-2851F6055FD0}"/>
              </a:ext>
            </a:extLst>
          </p:cNvPr>
          <p:cNvSpPr txBox="1">
            <a:spLocks/>
          </p:cNvSpPr>
          <p:nvPr/>
        </p:nvSpPr>
        <p:spPr>
          <a:xfrm>
            <a:off x="1775520" y="5902899"/>
            <a:ext cx="8024518" cy="8195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000" dirty="0"/>
              <a:t>A két félkövér és dőlt szöveget egy sorba írja, mert nincs üres sor. </a:t>
            </a:r>
          </a:p>
          <a:p>
            <a:pPr marL="0" indent="0">
              <a:buNone/>
            </a:pPr>
            <a:r>
              <a:rPr lang="hu-HU" sz="2000" dirty="0"/>
              <a:t>A két szövegblokk között van üres sor, úgyhogy külön sorba kerülnek.</a:t>
            </a:r>
          </a:p>
          <a:p>
            <a:pPr marL="0" indent="0">
              <a:buNone/>
            </a:pPr>
            <a:endParaRPr lang="hu-HU" sz="2000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DF0E745E-1829-D907-7D53-A4DBD5DB4013}"/>
              </a:ext>
            </a:extLst>
          </p:cNvPr>
          <p:cNvCxnSpPr>
            <a:cxnSpLocks/>
          </p:cNvCxnSpPr>
          <p:nvPr/>
        </p:nvCxnSpPr>
        <p:spPr>
          <a:xfrm flipV="1">
            <a:off x="2927648" y="4077073"/>
            <a:ext cx="3600400" cy="1861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8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38101FE9-4482-477B-DB1D-9C588387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971294"/>
            <a:ext cx="8460432" cy="33989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ListA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13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4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Listákat is lehet készíteni. Sorszámozott listánál ha időközben beszúrnál egy új elemet, nem kell átírnod az összes számozást, jól fogja megjeleníteni.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9C6C8BC4-064C-A7DD-64EB-8277785B01B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783632" y="5877273"/>
            <a:ext cx="1235308" cy="6978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3EC1E40-7895-94F5-F882-DF0E4AB4C4CA}"/>
              </a:ext>
            </a:extLst>
          </p:cNvPr>
          <p:cNvSpPr txBox="1">
            <a:spLocks/>
          </p:cNvSpPr>
          <p:nvPr/>
        </p:nvSpPr>
        <p:spPr>
          <a:xfrm>
            <a:off x="4018940" y="6370204"/>
            <a:ext cx="5616624" cy="40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000" dirty="0"/>
              <a:t>A kötőjel és a pontozott szám után van szóköz.</a:t>
            </a:r>
          </a:p>
        </p:txBody>
      </p:sp>
    </p:spTree>
    <p:extLst>
      <p:ext uri="{BB962C8B-B14F-4D97-AF65-F5344CB8AC3E}">
        <p14:creationId xmlns:p14="http://schemas.microsoft.com/office/powerpoint/2010/main" val="147241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Kód beillesztése és választóvonal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14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5" y="1628801"/>
            <a:ext cx="11137234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3-3 </a:t>
            </a:r>
            <a:r>
              <a:rPr lang="hu-HU" dirty="0" err="1"/>
              <a:t>backtick</a:t>
            </a:r>
            <a:r>
              <a:rPr lang="hu-HU" dirty="0"/>
              <a:t>-kel (ALT GR+7)-tel körbevett szövegeket kód blokkokat tudunk megadni a programozási nyelvvel együtt. 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1CFCA9B-2DEE-2FEE-6B7A-74D9D02DC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708920"/>
            <a:ext cx="919638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85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Táblázat és Lábjegyzet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15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5" y="1628801"/>
            <a:ext cx="11137234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táblázat formáját a cellákat körbevevő „|” szimbólum adja, a második sorban lévő kötőjelek száma mindegy.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51084E1-6F99-9D47-96C7-DAD9007A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54" y="2780928"/>
            <a:ext cx="10516691" cy="29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Kép és link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16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4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Képet és linket is be tudunk szúrni a Markdown állományunkba. 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F9F8CE9-F4AD-FE3E-A2F5-0FF10CA0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72" y="2429360"/>
            <a:ext cx="10826460" cy="29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Idézet és elválasztóvonal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17</a:t>
            </a:fld>
            <a:endParaRPr lang="hu-HU"/>
          </a:p>
        </p:txBody>
      </p:sp>
      <p:sp>
        <p:nvSpPr>
          <p:cNvPr id="14" name="Tartalom helye 2">
            <a:extLst>
              <a:ext uri="{FF2B5EF4-FFF2-40B4-BE49-F238E27FC236}">
                <a16:creationId xmlns:a16="http://schemas.microsoft.com/office/drawing/2014/main" id="{5E157437-FDBB-9932-555D-5CCB6B991ED6}"/>
              </a:ext>
            </a:extLst>
          </p:cNvPr>
          <p:cNvSpPr txBox="1">
            <a:spLocks/>
          </p:cNvSpPr>
          <p:nvPr/>
        </p:nvSpPr>
        <p:spPr>
          <a:xfrm>
            <a:off x="519754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Tudunk benne idézetet is készíteni, az elválasztóvonal hossza pedig bármennyi kötőjelből állhat.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890AFCB9-9291-969E-10AE-C4E0F62CF90E}"/>
              </a:ext>
            </a:extLst>
          </p:cNvPr>
          <p:cNvGrpSpPr/>
          <p:nvPr/>
        </p:nvGrpSpPr>
        <p:grpSpPr>
          <a:xfrm>
            <a:off x="2117812" y="2625454"/>
            <a:ext cx="7956376" cy="4043907"/>
            <a:chOff x="593812" y="2625453"/>
            <a:chExt cx="7956376" cy="4043907"/>
          </a:xfrm>
        </p:grpSpPr>
        <p:pic>
          <p:nvPicPr>
            <p:cNvPr id="12" name="Kép 11">
              <a:extLst>
                <a:ext uri="{FF2B5EF4-FFF2-40B4-BE49-F238E27FC236}">
                  <a16:creationId xmlns:a16="http://schemas.microsoft.com/office/drawing/2014/main" id="{EEE33C46-F4BF-DFE0-7FAA-E0299B4C7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812" y="2625453"/>
              <a:ext cx="7956376" cy="4043907"/>
            </a:xfrm>
            <a:prstGeom prst="rect">
              <a:avLst/>
            </a:prstGeom>
          </p:spPr>
        </p:pic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1793B905-80FD-7927-6E09-EB9560469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5373216"/>
              <a:ext cx="2808312" cy="483906"/>
            </a:xfrm>
            <a:prstGeom prst="rect">
              <a:avLst/>
            </a:prstGeom>
          </p:spPr>
        </p:pic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5861E2AE-9506-C45F-8E32-D6EAE00E5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5407476"/>
              <a:ext cx="3312368" cy="562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32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2A7020-9B14-A9A1-F2CF-BBBC7414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Online szerkesztők, megjelenítők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34D63D-02D1-18ED-A6FE-9542C781A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6000665" cy="4752527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https://stackedit.io/app</a:t>
            </a:r>
            <a:endParaRPr lang="hu-HU" dirty="0"/>
          </a:p>
          <a:p>
            <a:r>
              <a:rPr lang="hu-HU" dirty="0">
                <a:hlinkClick r:id="rId3"/>
              </a:rPr>
              <a:t>https://dillinger.io/</a:t>
            </a:r>
            <a:endParaRPr lang="hu-HU" dirty="0"/>
          </a:p>
          <a:p>
            <a:r>
              <a:rPr lang="hu-HU" dirty="0">
                <a:hlinkClick r:id="rId4"/>
              </a:rPr>
              <a:t>https://markdownlivepreview.com/</a:t>
            </a:r>
            <a:r>
              <a:rPr lang="hu-HU" dirty="0"/>
              <a:t> 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0521AEF-CF6A-D16E-8A44-21310D67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18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D7D7E0-C38A-C45D-DAB7-FDEDC3F34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073" y="1628801"/>
            <a:ext cx="4896544" cy="165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99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82A842-1711-C2CC-0A76-E8C53D3A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D6EC3E-B78B-952D-4F7F-3C72095BC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Készítsük el ezt a jegyzetet közösen!</a:t>
            </a:r>
          </a:p>
          <a:p>
            <a:r>
              <a:rPr lang="hu-HU" dirty="0"/>
              <a:t>Használjuk a </a:t>
            </a:r>
            <a:r>
              <a:rPr lang="hu-HU" dirty="0">
                <a:hlinkClick r:id="rId2"/>
              </a:rPr>
              <a:t>https://stackedit.io/app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alkalmazást!</a:t>
            </a:r>
          </a:p>
          <a:p>
            <a:r>
              <a:rPr lang="hu-HU" dirty="0"/>
              <a:t>A beillesztendő kép webcíme: </a:t>
            </a:r>
            <a:br>
              <a:rPr lang="hu-HU" dirty="0"/>
            </a:b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https://bit.ly/4jBSMPI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9C58DCA-BF41-63E9-C753-5ABA829A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19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DDC7847-2B45-06EA-C125-C71E0887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5953134"/>
            <a:ext cx="2120280" cy="716226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D8040C9-A1A6-D7A4-5037-5AD8AEC15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1475596"/>
            <a:ext cx="4510848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3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F8C8CF-D918-24BC-5756-21BFDCAB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honlap tartalma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F4ED83-1DE4-14EC-7E2D-9CE47E2CD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7F1E1C4-5F4D-E17B-8B54-F7426DB9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40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FD4BF-BA75-6A78-695B-1478D3AEE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2C497D-A820-405A-C0C0-1B146737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2F2F72-9A5E-AFD9-BFF2-519D69F0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20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6C23375-0F02-6319-48BB-ED452D1D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475596"/>
            <a:ext cx="4510848" cy="5373216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22E82BFD-04B0-D2CC-FDC3-8F1B1A665F0C}"/>
              </a:ext>
            </a:extLst>
          </p:cNvPr>
          <p:cNvSpPr txBox="1"/>
          <p:nvPr/>
        </p:nvSpPr>
        <p:spPr>
          <a:xfrm>
            <a:off x="658763" y="1576881"/>
            <a:ext cx="601330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# Web-fejlesztés kurzus</a:t>
            </a:r>
            <a:endParaRPr lang="hu-HU" sz="1600" b="0" dirty="0">
              <a:solidFill>
                <a:srgbClr val="1E4571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&gt;Mottónk: </a:t>
            </a:r>
            <a:r>
              <a:rPr lang="hu-HU" sz="1600" b="0" i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*A felhasználói felület olyan, mint egy vicc. Ha meg kell magyarázni, akkor nem jó!*</a:t>
            </a:r>
            <a:endParaRPr lang="hu-HU" sz="1600" b="0" dirty="0">
              <a:solidFill>
                <a:srgbClr val="1E4571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&gt;![Smiley](</a:t>
            </a:r>
            <a:r>
              <a:rPr lang="hu-HU" sz="1600" b="0" u="sng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https://bit.ly/4jBSMPI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## Beadandók és határidők</a:t>
            </a:r>
            <a:endParaRPr lang="hu-HU" sz="1600" b="0" dirty="0">
              <a:solidFill>
                <a:srgbClr val="1E4571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**Drótváz**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készítés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**Tartalom**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összegyűjtése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**Honlap**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elkészítése és feltöltése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**Modulzáró feladatok**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megoldása</a:t>
            </a:r>
          </a:p>
          <a:p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hu-HU" sz="1600" b="0" dirty="0" err="1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Beadandó|Dátum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  |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|--|--|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|Drótváz és tartalom  | írd ide a dátumot  |</a:t>
            </a: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|Honlap és önellenőrzés| írd ide a dátumot |</a:t>
            </a:r>
          </a:p>
          <a:p>
            <a:b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1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## Segédanyagok</a:t>
            </a:r>
            <a:endParaRPr lang="hu-HU" sz="1600" b="0" dirty="0">
              <a:solidFill>
                <a:srgbClr val="1E4571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Minden megtalálható a [</a:t>
            </a:r>
            <a:r>
              <a:rPr lang="hu-HU" sz="1600" b="0" dirty="0" err="1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hu-HU" sz="1600" b="0" u="sng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https://canvas.elte.hu</a:t>
            </a:r>
            <a:r>
              <a:rPr lang="hu-HU" sz="1600" b="0" dirty="0">
                <a:solidFill>
                  <a:srgbClr val="1E4571"/>
                </a:solidFill>
                <a:effectLst/>
                <a:latin typeface="Consolas" panose="020B0609020204030204" pitchFamily="49" charset="0"/>
              </a:rPr>
              <a:t>)-ban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8E0BB11-913F-3D38-98D0-40D548213008}"/>
              </a:ext>
            </a:extLst>
          </p:cNvPr>
          <p:cNvSpPr txBox="1"/>
          <p:nvPr/>
        </p:nvSpPr>
        <p:spPr>
          <a:xfrm>
            <a:off x="3215680" y="8526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https://justpaste.it/62wyi</a:t>
            </a:r>
          </a:p>
        </p:txBody>
      </p:sp>
    </p:spTree>
    <p:extLst>
      <p:ext uri="{BB962C8B-B14F-4D97-AF65-F5344CB8AC3E}">
        <p14:creationId xmlns:p14="http://schemas.microsoft.com/office/powerpoint/2010/main" val="972392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8B9115-CC54-038A-6C98-1C1197CF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 készítése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528A96-953E-B8B8-4C9C-67436ACD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65EB07-BCA8-F93E-0440-7A437A6F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3619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drótváz a webdesign kis pontosságú ábrázolása, a design csontváza, mely tartalmazza az információk fő struktúráját, a tartalmi csoportokat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22</a:t>
            </a:fld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2188890" y="6427113"/>
            <a:ext cx="46085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100" dirty="0">
                <a:hlinkClick r:id="rId2"/>
              </a:rPr>
              <a:t>http://blog.webshark.hu/2018/07/18/drotvaz-prototipus-mockup/</a:t>
            </a:r>
            <a:endParaRPr lang="hu-HU" sz="1100" dirty="0"/>
          </a:p>
          <a:p>
            <a:r>
              <a:rPr lang="hu-HU" sz="1100" dirty="0">
                <a:hlinkClick r:id="rId3"/>
              </a:rPr>
              <a:t>https://brainhub.eu/blog/difference-between-wireframe-mockup-prototype/</a:t>
            </a:r>
            <a:r>
              <a:rPr lang="hu-HU" sz="1100" dirty="0"/>
              <a:t>  </a:t>
            </a:r>
          </a:p>
        </p:txBody>
      </p:sp>
      <p:pic>
        <p:nvPicPr>
          <p:cNvPr id="4098" name="Picture 2" descr="Difference between Wireframe and Mockup">
            <a:extLst>
              <a:ext uri="{FF2B5EF4-FFF2-40B4-BE49-F238E27FC236}">
                <a16:creationId xmlns:a16="http://schemas.microsoft.com/office/drawing/2014/main" id="{376F49D4-ACAB-429D-9B11-45EB78934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r="50980"/>
          <a:stretch/>
        </p:blipFill>
        <p:spPr bwMode="auto">
          <a:xfrm>
            <a:off x="2207568" y="3212976"/>
            <a:ext cx="3240360" cy="31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Mockup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drótváz és a prototípus között helyezkedik el az ábrázolás pontosságát illetően. </a:t>
            </a:r>
          </a:p>
          <a:p>
            <a:pPr lvl="1"/>
            <a:r>
              <a:rPr lang="hu-HU" dirty="0"/>
              <a:t>gyakran egy vizuális vázlat, illetve maga a vizuális design. </a:t>
            </a:r>
          </a:p>
          <a:p>
            <a:pPr lvl="1"/>
            <a:r>
              <a:rPr lang="hu-HU" dirty="0"/>
              <a:t>bemutatja az információk elrendezését, vizuálisan megjeleníti a tartalmat és az alapvető funkciókat, de csak statikus módon.  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23</a:t>
            </a:fld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4819651" y="6258610"/>
            <a:ext cx="63341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100" dirty="0">
                <a:hlinkClick r:id="rId2"/>
              </a:rPr>
              <a:t>http://blog.webshark.hu/2018/07/18/drotvaz-prototipus-mockup/</a:t>
            </a:r>
            <a:endParaRPr lang="hu-HU" sz="1100" dirty="0"/>
          </a:p>
        </p:txBody>
      </p:sp>
      <p:pic>
        <p:nvPicPr>
          <p:cNvPr id="11" name="Picture 2" descr="Difference between Wireframe and Mockup">
            <a:extLst>
              <a:ext uri="{FF2B5EF4-FFF2-40B4-BE49-F238E27FC236}">
                <a16:creationId xmlns:a16="http://schemas.microsoft.com/office/drawing/2014/main" id="{DAB26E19-3747-4ED7-BF14-C9561B141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001252"/>
            <a:ext cx="6444208" cy="25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61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Prototípus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Interaktív szimulációja a végleges weboldalnak, mely már tesztelhető felhasználókkal. </a:t>
            </a:r>
          </a:p>
          <a:p>
            <a:r>
              <a:rPr lang="hu-HU" dirty="0"/>
              <a:t>Itt a végtermék egy magas minőségű ábrázolásáról van szó, mely bemutatja a felhasználói felület interakcióit is.</a:t>
            </a:r>
          </a:p>
          <a:p>
            <a:r>
              <a:rPr lang="hu-HU" dirty="0"/>
              <a:t>Egy prototípus segítségével a felhasználók megismerkedhetnek a tartalommal és az interakciókkal, tesztelhetik a fő interakciókat a végtermékhez hasonló módon.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24</a:t>
            </a:fld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67408" y="6453336"/>
            <a:ext cx="54470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100" dirty="0">
                <a:hlinkClick r:id="rId2"/>
              </a:rPr>
              <a:t>http://blog.webshark.hu/2018/07/18/drotvaz-prototipus-mockup/</a:t>
            </a:r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368094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Prototípus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6504721" cy="4752527"/>
          </a:xfrm>
        </p:spPr>
        <p:txBody>
          <a:bodyPr>
            <a:normAutofit/>
          </a:bodyPr>
          <a:lstStyle/>
          <a:p>
            <a:r>
              <a:rPr lang="hu-HU" dirty="0"/>
              <a:t>Két fajtája van</a:t>
            </a:r>
          </a:p>
          <a:p>
            <a:pPr lvl="1"/>
            <a:r>
              <a:rPr lang="hu-HU" dirty="0"/>
              <a:t>Low </a:t>
            </a:r>
            <a:r>
              <a:rPr lang="hu-HU" dirty="0" err="1"/>
              <a:t>fidelity</a:t>
            </a:r>
            <a:r>
              <a:rPr lang="hu-HU" dirty="0"/>
              <a:t>: a drótvázat alakítjuk prototípussá</a:t>
            </a:r>
          </a:p>
          <a:p>
            <a:pPr lvl="1"/>
            <a:r>
              <a:rPr lang="hu-HU" dirty="0" err="1"/>
              <a:t>High</a:t>
            </a:r>
            <a:r>
              <a:rPr lang="hu-HU" dirty="0"/>
              <a:t> </a:t>
            </a:r>
            <a:r>
              <a:rPr lang="hu-HU" dirty="0" err="1"/>
              <a:t>fidelity</a:t>
            </a:r>
            <a:r>
              <a:rPr lang="hu-HU" dirty="0"/>
              <a:t>: a </a:t>
            </a:r>
            <a:r>
              <a:rPr lang="hu-HU" dirty="0" err="1"/>
              <a:t>mockupot</a:t>
            </a:r>
            <a:r>
              <a:rPr lang="hu-HU" dirty="0"/>
              <a:t> alakítjuk prototípussá</a:t>
            </a:r>
          </a:p>
          <a:p>
            <a:pPr marL="228600" lvl="1" indent="0">
              <a:buNone/>
            </a:pPr>
            <a:r>
              <a:rPr lang="hu-HU" dirty="0"/>
              <a:t>Népszerű szoftverek:</a:t>
            </a:r>
          </a:p>
          <a:p>
            <a:pPr lvl="1"/>
            <a:r>
              <a:rPr lang="hu-HU" dirty="0" err="1"/>
              <a:t>Sketch</a:t>
            </a:r>
            <a:r>
              <a:rPr lang="hu-HU" dirty="0"/>
              <a:t>, </a:t>
            </a:r>
            <a:r>
              <a:rPr lang="hu-HU" dirty="0" err="1"/>
              <a:t>Moqups</a:t>
            </a:r>
            <a:r>
              <a:rPr lang="hu-HU" dirty="0"/>
              <a:t>, </a:t>
            </a:r>
            <a:r>
              <a:rPr lang="hu-HU" dirty="0" err="1"/>
              <a:t>Figma</a:t>
            </a:r>
            <a:r>
              <a:rPr lang="hu-HU" dirty="0"/>
              <a:t>, </a:t>
            </a:r>
            <a:r>
              <a:rPr lang="hu-HU" dirty="0" err="1"/>
              <a:t>UXPin</a:t>
            </a:r>
            <a:r>
              <a:rPr lang="hu-HU" dirty="0"/>
              <a:t>, </a:t>
            </a:r>
            <a:r>
              <a:rPr lang="hu-HU" dirty="0" err="1"/>
              <a:t>MockFlow</a:t>
            </a:r>
            <a:r>
              <a:rPr lang="hu-HU" dirty="0"/>
              <a:t>, </a:t>
            </a:r>
            <a:r>
              <a:rPr lang="hu-HU" dirty="0" err="1"/>
              <a:t>Justinmind</a:t>
            </a:r>
            <a:r>
              <a:rPr lang="hu-HU" dirty="0"/>
              <a:t>, </a:t>
            </a:r>
            <a:r>
              <a:rPr lang="hu-HU" dirty="0" err="1"/>
              <a:t>Uizard</a:t>
            </a:r>
            <a:endParaRPr lang="hu-HU" dirty="0"/>
          </a:p>
          <a:p>
            <a:pPr lvl="1"/>
            <a:r>
              <a:rPr lang="hu-HU" dirty="0">
                <a:hlinkClick r:id="rId2"/>
              </a:rPr>
              <a:t>https://zapier.com/blog/best-wireframe-tools/</a:t>
            </a:r>
            <a:r>
              <a:rPr lang="hu-HU" dirty="0"/>
              <a:t> 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25</a:t>
            </a:fld>
            <a:endParaRPr lang="hu-HU"/>
          </a:p>
        </p:txBody>
      </p:sp>
      <p:pic>
        <p:nvPicPr>
          <p:cNvPr id="6146" name="Picture 2" descr="Best wireframe tools hero">
            <a:extLst>
              <a:ext uri="{FF2B5EF4-FFF2-40B4-BE49-F238E27FC236}">
                <a16:creationId xmlns:a16="http://schemas.microsoft.com/office/drawing/2014/main" id="{289DFAAD-5DDB-070D-359B-8D734C57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845064"/>
            <a:ext cx="43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563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B16FE6AA-D166-4564-BD2B-B6C39B6E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26</a:t>
            </a:fld>
            <a:endParaRPr lang="hu-HU"/>
          </a:p>
        </p:txBody>
      </p:sp>
      <p:pic>
        <p:nvPicPr>
          <p:cNvPr id="5122" name="Picture 2" descr="A drÃ³tvÃ¡z, a prototÃ­pus Ã©s a mocup kÃ¶zÃ¶tti kÃ¼lÃ¶nbsÃ©gek egy infografikÃ¡n Ã¡brÃ¡zolva">
            <a:extLst>
              <a:ext uri="{FF2B5EF4-FFF2-40B4-BE49-F238E27FC236}">
                <a16:creationId xmlns:a16="http://schemas.microsoft.com/office/drawing/2014/main" id="{4E97063B-5157-4201-B894-4528FB7BD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01"/>
          <a:stretch/>
        </p:blipFill>
        <p:spPr bwMode="auto">
          <a:xfrm>
            <a:off x="1775520" y="188640"/>
            <a:ext cx="4320480" cy="384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drÃ³tvÃ¡z, a prototÃ­pus Ã©s a mocup kÃ¶zÃ¶tti kÃ¼lÃ¶nbsÃ©gek egy infografikÃ¡n Ã¡brÃ¡zolva">
            <a:extLst>
              <a:ext uri="{FF2B5EF4-FFF2-40B4-BE49-F238E27FC236}">
                <a16:creationId xmlns:a16="http://schemas.microsoft.com/office/drawing/2014/main" id="{39F26FA0-96C1-4372-AEDE-52D2A2191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32"/>
          <a:stretch/>
        </p:blipFill>
        <p:spPr bwMode="auto">
          <a:xfrm>
            <a:off x="6219486" y="188641"/>
            <a:ext cx="4261900" cy="81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drÃ³tvÃ¡z, a prototÃ­pus Ã©s a mocup kÃ¶zÃ¶tti kÃ¼lÃ¶nbsÃ©gek egy infografikÃ¡n Ã¡brÃ¡zolva">
            <a:extLst>
              <a:ext uri="{FF2B5EF4-FFF2-40B4-BE49-F238E27FC236}">
                <a16:creationId xmlns:a16="http://schemas.microsoft.com/office/drawing/2014/main" id="{9EB9352B-4B8D-44AA-B8CA-767980B1B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" t="40174" r="-1711" b="34383"/>
          <a:stretch/>
        </p:blipFill>
        <p:spPr bwMode="auto">
          <a:xfrm>
            <a:off x="1775520" y="4031272"/>
            <a:ext cx="4392488" cy="249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drÃ³tvÃ¡z, a prototÃ­pus Ã©s a mocup kÃ¶zÃ¶tti kÃ¼lÃ¶nbsÃ©gek egy infografikÃ¡n Ã¡brÃ¡zolva">
            <a:extLst>
              <a:ext uri="{FF2B5EF4-FFF2-40B4-BE49-F238E27FC236}">
                <a16:creationId xmlns:a16="http://schemas.microsoft.com/office/drawing/2014/main" id="{913AC4FC-00D1-46C7-B285-61FB79EC5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66239" r="-1855" b="-1368"/>
          <a:stretch/>
        </p:blipFill>
        <p:spPr bwMode="auto">
          <a:xfrm>
            <a:off x="6214225" y="1002605"/>
            <a:ext cx="4386102" cy="343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D25B78A0-39C2-4F93-ACBD-A809ADEF1F6D}"/>
              </a:ext>
            </a:extLst>
          </p:cNvPr>
          <p:cNvSpPr/>
          <p:nvPr/>
        </p:nvSpPr>
        <p:spPr>
          <a:xfrm>
            <a:off x="6223820" y="46547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defRPr/>
            </a:pPr>
            <a:r>
              <a:rPr lang="hu-HU" dirty="0">
                <a:hlinkClick r:id="rId4"/>
              </a:rPr>
              <a:t>http://blog.webshark.hu/2018/07/18/drotvaz-prototipus-mockup/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83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84AEF5-1434-4458-947D-06CB7E7D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Drótvázterv Előnyök / Hátrányok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ACAFA4B-2D89-4171-8BB2-06804DCEE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5CFFE6-F908-4912-B29E-C8F3665D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285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F46601-A532-4546-9FA4-0D3C2AE5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Drótváztervek előnyei / hátrányai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1B90EE-E0DD-4BB8-B424-EC0FF5348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b="1" dirty="0"/>
              <a:t>Előnyök</a:t>
            </a:r>
          </a:p>
          <a:p>
            <a:r>
              <a:rPr lang="hu-HU" dirty="0"/>
              <a:t>A vizuális reprezentáció korai stádiumban bemutatható a megrendelőnek</a:t>
            </a:r>
          </a:p>
          <a:p>
            <a:r>
              <a:rPr lang="hu-HU" dirty="0"/>
              <a:t>Korai stádiumban lehet felhasználói teszteket végezni</a:t>
            </a:r>
          </a:p>
          <a:p>
            <a:r>
              <a:rPr lang="hu-HU" dirty="0"/>
              <a:t>A felhasználói és üzleti igényeknek megfelelő oldaltervek készülhetnek 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B4285D7-EA01-4919-B9A3-2EB0F7D158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b="1" dirty="0"/>
              <a:t>Hátrányok</a:t>
            </a:r>
          </a:p>
          <a:p>
            <a:r>
              <a:rPr lang="hu-HU" dirty="0"/>
              <a:t>A megrendelő nem mindig érti jól a koncepciót</a:t>
            </a:r>
          </a:p>
          <a:p>
            <a:r>
              <a:rPr lang="hu-HU" dirty="0"/>
              <a:t>A </a:t>
            </a:r>
            <a:r>
              <a:rPr lang="hu-HU" dirty="0" err="1"/>
              <a:t>dizájnernek</a:t>
            </a:r>
            <a:r>
              <a:rPr lang="hu-HU" dirty="0"/>
              <a:t> a drótváztervet valódi arculattá kell átültetnie, fontos, hogy tudja, mi, miért lett az adott helyre pozícionálva</a:t>
            </a:r>
          </a:p>
          <a:p>
            <a:r>
              <a:rPr lang="hu-HU" dirty="0"/>
              <a:t>A tényleges tartalom nem biztos, hogy belefér a megálmodott struktúrába</a:t>
            </a:r>
          </a:p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7DDD8A-5C59-4280-B95C-12D33645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02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drótváz előnyök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5856649" cy="4752527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hu-HU" sz="3000" dirty="0"/>
              <a:t>Törlés lehetősége</a:t>
            </a:r>
          </a:p>
          <a:p>
            <a:pPr lvl="1"/>
            <a:r>
              <a:rPr lang="hu-HU" sz="3000" dirty="0"/>
              <a:t>Áthelyezés lehetősége drótvázon belül és drótvázak közt</a:t>
            </a:r>
          </a:p>
          <a:p>
            <a:pPr lvl="1"/>
            <a:r>
              <a:rPr lang="hu-HU" sz="3000" dirty="0"/>
              <a:t>Átméretezés lehetősége</a:t>
            </a:r>
          </a:p>
          <a:p>
            <a:pPr lvl="1"/>
            <a:r>
              <a:rPr lang="hu-HU" sz="3000" dirty="0"/>
              <a:t>Háttéranyagok gyors beillesztése</a:t>
            </a:r>
          </a:p>
          <a:p>
            <a:pPr lvl="1"/>
            <a:r>
              <a:rPr lang="hu-HU" sz="3000" dirty="0"/>
              <a:t>Sablonok használata</a:t>
            </a:r>
          </a:p>
          <a:p>
            <a:pPr lvl="1"/>
            <a:r>
              <a:rPr lang="hu-HU" sz="3000" dirty="0"/>
              <a:t>Minták kéznél vannak</a:t>
            </a:r>
          </a:p>
          <a:p>
            <a:pPr lvl="1"/>
            <a:r>
              <a:rPr lang="hu-HU" sz="3000" dirty="0"/>
              <a:t>Dinamikusság imitálása</a:t>
            </a:r>
          </a:p>
          <a:p>
            <a:pPr lvl="1"/>
            <a:r>
              <a:rPr lang="hu-HU" sz="3000" dirty="0"/>
              <a:t>Elemek könnyebb átemelhetősége</a:t>
            </a:r>
          </a:p>
          <a:p>
            <a:pPr lvl="1"/>
            <a:r>
              <a:rPr lang="hu-HU" sz="3000" dirty="0"/>
              <a:t>Egyszerűbb archiválás</a:t>
            </a:r>
          </a:p>
          <a:p>
            <a:pPr lvl="1"/>
            <a:r>
              <a:rPr lang="hu-HU" sz="3000" dirty="0"/>
              <a:t>Más is könnyedén módosíthatja</a:t>
            </a:r>
          </a:p>
          <a:p>
            <a:pPr lvl="1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29</a:t>
            </a:fld>
            <a:endParaRPr lang="hu-HU"/>
          </a:p>
        </p:txBody>
      </p:sp>
      <p:sp>
        <p:nvSpPr>
          <p:cNvPr id="4" name="Téglalap 3"/>
          <p:cNvSpPr/>
          <p:nvPr/>
        </p:nvSpPr>
        <p:spPr>
          <a:xfrm>
            <a:off x="983432" y="6469196"/>
            <a:ext cx="59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http://ergomania.eu/drotvaztervezesi-praktikak/</a:t>
            </a:r>
            <a:r>
              <a:rPr lang="hu-HU" dirty="0"/>
              <a:t> </a:t>
            </a:r>
          </a:p>
        </p:txBody>
      </p:sp>
      <p:pic>
        <p:nvPicPr>
          <p:cNvPr id="6" name="Picture 2" descr="Difference between Wireframe and Mockup">
            <a:extLst>
              <a:ext uri="{FF2B5EF4-FFF2-40B4-BE49-F238E27FC236}">
                <a16:creationId xmlns:a16="http://schemas.microsoft.com/office/drawing/2014/main" id="{2A46A63C-084E-C57E-2747-F4BBDD34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r="50980"/>
          <a:stretch/>
        </p:blipFill>
        <p:spPr bwMode="auto">
          <a:xfrm>
            <a:off x="7192494" y="1628801"/>
            <a:ext cx="4464496" cy="43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A9A6BE-B9F3-487A-0E9F-E90627B5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 összegyűjtése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943007-D1DF-2E6E-5AEB-FA96F7F2C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5136569" cy="4752527"/>
          </a:xfrm>
        </p:spPr>
        <p:txBody>
          <a:bodyPr/>
          <a:lstStyle/>
          <a:p>
            <a:r>
              <a:rPr lang="hu-HU" dirty="0"/>
              <a:t>A honlaphoz szükséges tartalmat érdemes összegyűjteni és rendszerezni! </a:t>
            </a:r>
          </a:p>
          <a:p>
            <a:r>
              <a:rPr lang="hu-HU" dirty="0"/>
              <a:t>Ez befolyásolja az oldalak számát, terjedelmét, felépítését és a teljes webhely navigációs struktúráját!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FC2512F-9FDD-E750-71A5-DE914288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FD63217-63D1-466E-8E4F-BDFBFF0E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990" y="1783285"/>
            <a:ext cx="5760000" cy="32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1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Digitális drótváz hátrányok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6288697" cy="4752527"/>
          </a:xfrm>
        </p:spPr>
        <p:txBody>
          <a:bodyPr>
            <a:normAutofit/>
          </a:bodyPr>
          <a:lstStyle/>
          <a:p>
            <a:pPr lvl="1"/>
            <a:r>
              <a:rPr lang="hu-HU" sz="2800" dirty="0"/>
              <a:t>Nincs mindig kéznél</a:t>
            </a:r>
          </a:p>
          <a:p>
            <a:pPr lvl="1"/>
            <a:r>
              <a:rPr lang="hu-HU" sz="2800" dirty="0"/>
              <a:t>Gépi környezet blokkolhatja a kreativitást</a:t>
            </a:r>
          </a:p>
          <a:p>
            <a:pPr lvl="1"/>
            <a:r>
              <a:rPr lang="hu-HU" sz="2800" dirty="0"/>
              <a:t>Kevésbé hatékony a közös gondolkozásban</a:t>
            </a:r>
          </a:p>
          <a:p>
            <a:pPr lvl="1"/>
            <a:r>
              <a:rPr lang="hu-HU" sz="2800" dirty="0"/>
              <a:t>Lassabban készül</a:t>
            </a:r>
          </a:p>
          <a:p>
            <a:pPr lvl="1"/>
            <a:r>
              <a:rPr lang="hu-HU" sz="2800" dirty="0"/>
              <a:t>Nagy a kísértés a túlzott kidolgozásra</a:t>
            </a:r>
          </a:p>
          <a:p>
            <a:pPr lvl="1"/>
            <a:r>
              <a:rPr lang="hu-HU" sz="2800" dirty="0"/>
              <a:t>Sok drótváz nehezebben átlátható</a:t>
            </a:r>
          </a:p>
          <a:p>
            <a:pPr lvl="1"/>
            <a:r>
              <a:rPr lang="hu-HU" sz="2800" dirty="0"/>
              <a:t>Kevésbé játékos</a:t>
            </a:r>
          </a:p>
          <a:p>
            <a:pPr lvl="1"/>
            <a:endParaRPr lang="hu-HU" sz="2800" dirty="0"/>
          </a:p>
          <a:p>
            <a:pPr lvl="1"/>
            <a:endParaRPr lang="hu-HU" sz="280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30</a:t>
            </a:fld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7C37A73-9A0C-C643-3CCC-B07A65EC2440}"/>
              </a:ext>
            </a:extLst>
          </p:cNvPr>
          <p:cNvSpPr/>
          <p:nvPr/>
        </p:nvSpPr>
        <p:spPr>
          <a:xfrm>
            <a:off x="983432" y="6469196"/>
            <a:ext cx="59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http://ergomania.eu/drotvaztervezesi-praktikak/</a:t>
            </a:r>
            <a:r>
              <a:rPr lang="hu-HU" dirty="0"/>
              <a:t> </a:t>
            </a:r>
          </a:p>
        </p:txBody>
      </p:sp>
      <p:pic>
        <p:nvPicPr>
          <p:cNvPr id="7170" name="Picture 2" descr="15 Tips for Creating Efficient Wireframes | Slickplan">
            <a:extLst>
              <a:ext uri="{FF2B5EF4-FFF2-40B4-BE49-F238E27FC236}">
                <a16:creationId xmlns:a16="http://schemas.microsoft.com/office/drawing/2014/main" id="{FC8B23CD-F447-1BBE-56F3-45E3E758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38" y="1772816"/>
            <a:ext cx="4444752" cy="29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Drótváztervezési</a:t>
            </a:r>
            <a:r>
              <a:rPr lang="hu-HU" dirty="0"/>
              <a:t> praktikák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600" b="1" dirty="0"/>
              <a:t>Mi nincs a drótvázon?</a:t>
            </a:r>
            <a:endParaRPr lang="hu-HU" sz="3600" dirty="0"/>
          </a:p>
          <a:p>
            <a:pPr lvl="1"/>
            <a:r>
              <a:rPr lang="hu-HU" sz="3200" dirty="0"/>
              <a:t>Színárnyalatok</a:t>
            </a:r>
          </a:p>
          <a:p>
            <a:pPr lvl="1"/>
            <a:r>
              <a:rPr lang="hu-HU" sz="3200" dirty="0"/>
              <a:t>Betűtípusok</a:t>
            </a:r>
          </a:p>
          <a:p>
            <a:pPr lvl="1"/>
            <a:r>
              <a:rPr lang="hu-HU" sz="3200" dirty="0"/>
              <a:t>Végleges képek</a:t>
            </a:r>
          </a:p>
          <a:p>
            <a:pPr lvl="1"/>
            <a:r>
              <a:rPr lang="hu-HU" sz="3200" dirty="0"/>
              <a:t>Pontos arányok</a:t>
            </a:r>
          </a:p>
          <a:p>
            <a:pPr lvl="1"/>
            <a:r>
              <a:rPr lang="hu-HU" sz="3200" dirty="0"/>
              <a:t>Szép ikonok</a:t>
            </a:r>
          </a:p>
          <a:p>
            <a:pPr lvl="1"/>
            <a:r>
              <a:rPr lang="hu-HU" sz="3200" dirty="0"/>
              <a:t>Végleges elhelyezés, arányok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31</a:t>
            </a:fld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A1AA3F-2ECA-3E91-5444-43FA46A236B5}"/>
              </a:ext>
            </a:extLst>
          </p:cNvPr>
          <p:cNvSpPr/>
          <p:nvPr/>
        </p:nvSpPr>
        <p:spPr>
          <a:xfrm>
            <a:off x="983432" y="6469196"/>
            <a:ext cx="59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http://ergomania.eu/drotvaztervezesi-praktikak/</a:t>
            </a:r>
            <a:r>
              <a:rPr lang="hu-HU" dirty="0"/>
              <a:t> </a:t>
            </a:r>
          </a:p>
        </p:txBody>
      </p:sp>
      <p:pic>
        <p:nvPicPr>
          <p:cNvPr id="8194" name="Picture 2" descr="Free Icon Maker &amp; Generator - Icon Creator Online | Canva">
            <a:extLst>
              <a:ext uri="{FF2B5EF4-FFF2-40B4-BE49-F238E27FC236}">
                <a16:creationId xmlns:a16="http://schemas.microsoft.com/office/drawing/2014/main" id="{51CED776-8EA8-48A8-011D-A22FB59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20" y="1772816"/>
            <a:ext cx="4118270" cy="411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8E3F591E-517B-EAB6-F316-765B3DA2C1B2}"/>
              </a:ext>
            </a:extLst>
          </p:cNvPr>
          <p:cNvCxnSpPr/>
          <p:nvPr/>
        </p:nvCxnSpPr>
        <p:spPr>
          <a:xfrm>
            <a:off x="7392144" y="1628801"/>
            <a:ext cx="4464496" cy="44644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8DB0793A-278E-1CEC-8AD5-D379A7AF1A56}"/>
              </a:ext>
            </a:extLst>
          </p:cNvPr>
          <p:cNvCxnSpPr>
            <a:cxnSpLocks/>
          </p:cNvCxnSpPr>
          <p:nvPr/>
        </p:nvCxnSpPr>
        <p:spPr>
          <a:xfrm flipV="1">
            <a:off x="7436336" y="1664805"/>
            <a:ext cx="4464496" cy="44644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D3F286-4CC1-4C65-BCC2-121A0E4D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álljunk neki?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ACDB892-50DB-4C0E-B187-A8E3B429C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7AA4B3-7167-449B-A481-B2D09888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5659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E9A2A-D1E1-47D3-A4E6-EC43396B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Gyűjtsünk inspirációt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5AF2DD-8306-4011-B2DC-DA9AE1EC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Nézegessünk mások által készített drótvázakat!</a:t>
            </a:r>
          </a:p>
          <a:p>
            <a:r>
              <a:rPr lang="en-US" dirty="0">
                <a:hlinkClick r:id="rId2"/>
              </a:rPr>
              <a:t>I ♥ </a:t>
            </a:r>
            <a:r>
              <a:rPr lang="en-US" dirty="0" err="1">
                <a:hlinkClick r:id="rId2"/>
              </a:rPr>
              <a:t>wirefames</a:t>
            </a:r>
            <a:r>
              <a:rPr lang="en-US" dirty="0"/>
              <a:t>. </a:t>
            </a:r>
            <a:r>
              <a:rPr lang="hu-HU" dirty="0"/>
              <a:t> (</a:t>
            </a:r>
            <a:r>
              <a:rPr lang="hu-HU" dirty="0">
                <a:hlinkClick r:id="rId2"/>
              </a:rPr>
              <a:t>http://wireframes.tumblr.com/</a:t>
            </a:r>
            <a:r>
              <a:rPr lang="hu-HU" dirty="0"/>
              <a:t>) </a:t>
            </a:r>
          </a:p>
          <a:p>
            <a:r>
              <a:rPr lang="hu-HU" dirty="0"/>
              <a:t>Gyors áttekintést kapunk arról, hogy más </a:t>
            </a:r>
            <a:r>
              <a:rPr lang="hu-HU" dirty="0" err="1"/>
              <a:t>designerek</a:t>
            </a:r>
            <a:r>
              <a:rPr lang="hu-HU" dirty="0"/>
              <a:t> milyen tervezési mintákat követnek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E06E5E-9EAD-4930-909F-49531755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33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7304A35-42A4-4C15-A8EB-316742FEB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81" y="3697855"/>
            <a:ext cx="6461663" cy="27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0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EE9A2A-D1E1-47D3-A4E6-EC43396B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Alakítsuk ki a saját tervezési folyamatunkat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5AF2DD-8306-4011-B2DC-DA9AE1EC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55" y="1772817"/>
            <a:ext cx="4928173" cy="4752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 tervezés egy organikus folyamat.</a:t>
            </a:r>
          </a:p>
          <a:p>
            <a:pPr marL="0" indent="0">
              <a:buNone/>
            </a:pPr>
            <a:r>
              <a:rPr lang="hu-HU" dirty="0"/>
              <a:t>Különböző tervezők más-más megközelítést használnak a feladatok megoldása során.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E06E5E-9EAD-4930-909F-49531755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34</a:t>
            </a:fld>
            <a:endParaRPr lang="hu-HU"/>
          </a:p>
        </p:txBody>
      </p:sp>
      <p:pic>
        <p:nvPicPr>
          <p:cNvPr id="6" name="Picture 2" descr="Wireframes Process">
            <a:extLst>
              <a:ext uri="{FF2B5EF4-FFF2-40B4-BE49-F238E27FC236}">
                <a16:creationId xmlns:a16="http://schemas.microsoft.com/office/drawing/2014/main" id="{4EC116AD-2155-47B0-B3CF-CC246F575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9" y="1752734"/>
            <a:ext cx="5064223" cy="379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239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Válasszunk szimpatikus eszközt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Számos alkalmazás megfelelő lehet, ezek között vannak ingyenes és fizetős megoldások is.</a:t>
            </a:r>
          </a:p>
          <a:p>
            <a:r>
              <a:rPr lang="hu-HU" dirty="0"/>
              <a:t>Érdemes itt körülnézni:</a:t>
            </a:r>
          </a:p>
          <a:p>
            <a:pPr lvl="1"/>
            <a:r>
              <a:rPr lang="hu-HU" dirty="0">
                <a:hlinkClick r:id="rId2"/>
              </a:rPr>
              <a:t>https://bit.ly/2xPSFNV</a:t>
            </a:r>
            <a:endParaRPr lang="hu-HU" dirty="0"/>
          </a:p>
          <a:p>
            <a:r>
              <a:rPr lang="hu-HU" dirty="0"/>
              <a:t>Javaslatunk: </a:t>
            </a:r>
            <a:r>
              <a:rPr lang="hu-HU" b="1" dirty="0" err="1"/>
              <a:t>Mockflow</a:t>
            </a:r>
            <a:endParaRPr lang="hu-HU" b="1" dirty="0"/>
          </a:p>
          <a:p>
            <a:pPr lvl="1"/>
            <a:r>
              <a:rPr lang="hu-HU" dirty="0">
                <a:hlinkClick r:id="rId3"/>
              </a:rPr>
              <a:t>https://mockflow.com</a:t>
            </a:r>
            <a:endParaRPr lang="hu-HU" dirty="0"/>
          </a:p>
          <a:p>
            <a:pPr lvl="1"/>
            <a:r>
              <a:rPr lang="hu-HU" dirty="0"/>
              <a:t> Nem kell telepíteni, </a:t>
            </a:r>
            <a:br>
              <a:rPr lang="hu-HU" dirty="0"/>
            </a:br>
            <a:r>
              <a:rPr lang="hu-HU" dirty="0"/>
              <a:t>böngészőben használható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35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C77DE1E-58A3-A4D9-3A91-78C43738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2708920"/>
            <a:ext cx="6304080" cy="288288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4. Állítsuk be a rácsot, az elrendezést dobozokkal jelöljük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4416489" cy="4752527"/>
          </a:xfrm>
        </p:spPr>
        <p:txBody>
          <a:bodyPr>
            <a:normAutofit/>
          </a:bodyPr>
          <a:lstStyle/>
          <a:p>
            <a:r>
              <a:rPr lang="hu-HU" dirty="0"/>
              <a:t>Kezdjünk el dobozokat rajzolni a rácsra.</a:t>
            </a:r>
          </a:p>
          <a:p>
            <a:r>
              <a:rPr lang="hu-HU" dirty="0"/>
              <a:t>Gondoljuk át, hogy mit, milyen sorrendben szeretnénk a látogatók számára megjeleníteni fentről-le, balról-jobbra.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36</a:t>
            </a:fld>
            <a:endParaRPr lang="hu-HU"/>
          </a:p>
        </p:txBody>
      </p:sp>
      <p:pic>
        <p:nvPicPr>
          <p:cNvPr id="7" name="Picture 2" descr="https://cdn.tutsplus.com/webdesign/uploads/legacy/tuts/341_wf/wireframe-bare.png">
            <a:extLst>
              <a:ext uri="{FF2B5EF4-FFF2-40B4-BE49-F238E27FC236}">
                <a16:creationId xmlns:a16="http://schemas.microsoft.com/office/drawing/2014/main" id="{E5E95F2B-836C-418C-81C6-9EA2732F7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763838"/>
            <a:ext cx="6464686" cy="454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93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5. Az információs hierarchiát tipográfiai eszközökkel jelöljük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Amint a dobozok elkészültek, a tartalomra vonatkozó szövegeket, címkéket helyezzük el, hogy eldönthessük, hogy az információk megfelelően rendezettek-e.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37</a:t>
            </a:fld>
            <a:endParaRPr lang="hu-HU"/>
          </a:p>
        </p:txBody>
      </p:sp>
      <p:pic>
        <p:nvPicPr>
          <p:cNvPr id="8" name="Picture 2" descr="https://cdn.tutsplus.com/webdesign/uploads/legacy/tuts/341_wf/wireframe-withcopy.png">
            <a:extLst>
              <a:ext uri="{FF2B5EF4-FFF2-40B4-BE49-F238E27FC236}">
                <a16:creationId xmlns:a16="http://schemas.microsoft.com/office/drawing/2014/main" id="{354525DD-0179-4E7C-8762-A4BBB8673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753228"/>
            <a:ext cx="4872666" cy="370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74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6. Finomhangolás a szürke árnyalataival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szürke színárnyalatok segítenek a hangsúlyok meghatározásában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38</a:t>
            </a:fld>
            <a:endParaRPr lang="hu-HU"/>
          </a:p>
        </p:txBody>
      </p:sp>
      <p:pic>
        <p:nvPicPr>
          <p:cNvPr id="7" name="Picture 2" descr="https://cdn.tutsplus.com/webdesign/uploads/legacy/tuts/341_wf/wireframe-withgreys.png">
            <a:extLst>
              <a:ext uri="{FF2B5EF4-FFF2-40B4-BE49-F238E27FC236}">
                <a16:creationId xmlns:a16="http://schemas.microsoft.com/office/drawing/2014/main" id="{0BF66A6D-B952-4C0C-AF39-5006D0706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20" y="2204864"/>
            <a:ext cx="5865200" cy="44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29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E1860210-4B2D-4E93-80D1-391ECC5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39</a:t>
            </a:fld>
            <a:endParaRPr lang="hu-HU"/>
          </a:p>
        </p:txBody>
      </p:sp>
      <p:pic>
        <p:nvPicPr>
          <p:cNvPr id="3" name="Picture 2" descr="https://cdn.tutsplus.com/webdesign/uploads/legacy/tuts/341_wf/wireframe-withgreys.png">
            <a:extLst>
              <a:ext uri="{FF2B5EF4-FFF2-40B4-BE49-F238E27FC236}">
                <a16:creationId xmlns:a16="http://schemas.microsoft.com/office/drawing/2014/main" id="{903664E4-7BAD-4ED0-8579-F89260CA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0"/>
            <a:ext cx="90312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21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60EC7-7723-68B8-FE2F-D0717D2F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5F7485-EC75-97AE-C6D1-690B59D7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 előzetes összegyűjtése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E62C8A-DE97-21AA-6806-E07DE8CF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628800"/>
            <a:ext cx="6136970" cy="5040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b="1" dirty="0"/>
              <a:t>Strukturált és átgondolt tervezés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Ha előre rendelkezésre áll a tartalom, akkor a weboldal dizájnja és szerkezete ennek megfelelően alakítható ki.</a:t>
            </a:r>
          </a:p>
          <a:p>
            <a:r>
              <a:rPr lang="hu-HU" dirty="0"/>
              <a:t>Megkönnyíti a navigáció megtervezését, így a felhasználók gyorsan megtalálhatják a számukra fontos információkat.</a:t>
            </a:r>
          </a:p>
          <a:p>
            <a:pPr marL="0" indent="0">
              <a:buNone/>
            </a:pPr>
            <a:r>
              <a:rPr lang="hu-HU" b="1" dirty="0"/>
              <a:t>Idő- és költséghatékonyság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Elkerülhető a folyamatos módosítás és </a:t>
            </a:r>
            <a:r>
              <a:rPr lang="hu-HU" dirty="0" err="1"/>
              <a:t>újratervezés</a:t>
            </a:r>
            <a:r>
              <a:rPr lang="hu-HU" dirty="0"/>
              <a:t>, ami késleltetné a weboldal befejezését.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 fejlesztők és a </a:t>
            </a:r>
            <a:r>
              <a:rPr lang="hu-HU" dirty="0" err="1"/>
              <a:t>dizájnerek</a:t>
            </a:r>
            <a:r>
              <a:rPr lang="hu-HU" dirty="0"/>
              <a:t> már a konkrét tartalomhoz igazíthatják munkájukat, így gyorsabbá válik a fejlesztési folyamat.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E7946CE-9F80-C3E3-E767-D4F8E5ED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56E2916-C7CD-92BD-C3E5-152A4381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488" y="1628800"/>
            <a:ext cx="4680000" cy="26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33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CAFF1F-21AC-4F18-A8E7-F3DAD7D8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Alacsony és Magas kidolgozottságú drótváztervek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D60005D-C512-49EF-BC97-02A888A31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Hi-definition</a:t>
            </a:r>
            <a:r>
              <a:rPr lang="hu-HU" dirty="0"/>
              <a:t> </a:t>
            </a:r>
            <a:r>
              <a:rPr lang="hu-HU" dirty="0" err="1"/>
              <a:t>wireframe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7696A90-A986-4E5A-9BFF-055460FA2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946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41A6D9-3F58-492F-9F25-BE9C36E5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Alacsony kidolgozottság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D6C960-0AF3-4BDC-9079-38B4047A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41</a:t>
            </a:fld>
            <a:endParaRPr lang="hu-HU"/>
          </a:p>
        </p:txBody>
      </p:sp>
      <p:pic>
        <p:nvPicPr>
          <p:cNvPr id="9218" name="Picture 2" descr="Low-fidelity-wireframes-ux-design">
            <a:extLst>
              <a:ext uri="{FF2B5EF4-FFF2-40B4-BE49-F238E27FC236}">
                <a16:creationId xmlns:a16="http://schemas.microsoft.com/office/drawing/2014/main" id="{D6835737-6E52-4CA1-B243-52842EB03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690836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A5957333-CFC7-4E53-933D-B89CE5D9F619}"/>
              </a:ext>
            </a:extLst>
          </p:cNvPr>
          <p:cNvSpPr/>
          <p:nvPr/>
        </p:nvSpPr>
        <p:spPr>
          <a:xfrm>
            <a:off x="2315580" y="6497717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dirty="0">
                <a:hlinkClick r:id="rId3"/>
              </a:rPr>
              <a:t>https://think360studio.com/difference-low-fidelity-high-fidelity-wireframes/</a:t>
            </a:r>
            <a:r>
              <a:rPr lang="hu-HU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877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41A6D9-3F58-492F-9F25-BE9C36E5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Magas kidolgozottság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D6C960-0AF3-4BDC-9079-38B4047A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42</a:t>
            </a:fld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789611F-F0C1-4DFB-8BA6-B50B38134C07}"/>
              </a:ext>
            </a:extLst>
          </p:cNvPr>
          <p:cNvSpPr/>
          <p:nvPr/>
        </p:nvSpPr>
        <p:spPr>
          <a:xfrm>
            <a:off x="3575720" y="6581001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dirty="0">
                <a:hlinkClick r:id="rId2"/>
              </a:rPr>
              <a:t>https://think360studio.com/difference-low-fidelity-high-fidelity-wireframes/</a:t>
            </a:r>
            <a:r>
              <a:rPr lang="hu-HU" sz="1200" dirty="0"/>
              <a:t> </a:t>
            </a:r>
          </a:p>
        </p:txBody>
      </p:sp>
      <p:pic>
        <p:nvPicPr>
          <p:cNvPr id="7" name="Picture 2" descr="https://cdn.tutsplus.com/webdesign/uploads/legacy/tuts/341_wf/webwise-home-wireframe.png">
            <a:extLst>
              <a:ext uri="{FF2B5EF4-FFF2-40B4-BE49-F238E27FC236}">
                <a16:creationId xmlns:a16="http://schemas.microsoft.com/office/drawing/2014/main" id="{5ADBEAB8-37E6-4FD8-8ADD-6D5E407A6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224" y="1412776"/>
            <a:ext cx="4983391" cy="511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27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8D13FD-2AE4-45B6-8F0B-247C6C3F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Magas kidolgozottság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DDCD58-22B7-4D91-B165-8291491F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Minél több részlet kidolgozása, feltüntetése, anélkül, hogy arculati kérdésekbe mennénk bele</a:t>
            </a:r>
          </a:p>
          <a:p>
            <a:r>
              <a:rPr lang="hu-HU" sz="2800" dirty="0"/>
              <a:t>Konkrét tartalommal feltölthető, ez segít pl. az ideális betűméret meghatározásában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1A72EBB4-1F44-48AC-A7FD-64C8CCC86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A8FEE66-58A7-42E8-8EC1-D58C0288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8455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49B8C225-2283-49B3-8954-A393A039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44</a:t>
            </a:fld>
            <a:endParaRPr lang="hu-HU"/>
          </a:p>
        </p:txBody>
      </p:sp>
      <p:pic>
        <p:nvPicPr>
          <p:cNvPr id="3" name="Picture 2" descr="https://cdn.tutsplus.com/webdesign/uploads/legacy/tuts/341_wf/webwise-home-wireframe.png">
            <a:extLst>
              <a:ext uri="{FF2B5EF4-FFF2-40B4-BE49-F238E27FC236}">
                <a16:creationId xmlns:a16="http://schemas.microsoft.com/office/drawing/2014/main" id="{EFEA1C25-16FA-41DE-9542-385F4792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126064"/>
            <a:ext cx="6552728" cy="673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913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4C907B-E02C-496C-96CC-E2C27B89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Arculatterv készítése a drótváz alapján</a:t>
            </a:r>
          </a:p>
        </p:txBody>
      </p:sp>
      <p:pic>
        <p:nvPicPr>
          <p:cNvPr id="12290" name="Picture 2" descr="Webwise 2010">
            <a:extLst>
              <a:ext uri="{FF2B5EF4-FFF2-40B4-BE49-F238E27FC236}">
                <a16:creationId xmlns:a16="http://schemas.microsoft.com/office/drawing/2014/main" id="{D5B8404B-271B-4007-B8F6-3879984D2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84" y="1556792"/>
            <a:ext cx="9432232" cy="50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73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473B0A-BFC9-4A3F-AC10-104CD875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Tipikus oldalfelépítések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4C0802-96FF-424F-908B-702978C5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9353C5-D096-42B8-B3F7-6BA69320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53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AA45D9-699A-44CA-B0DA-FD4EA8AE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Tipikus oldalfelépítések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C4B022-7D93-46E7-B657-7F3DE2E7B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3499350" cy="4752527"/>
          </a:xfrm>
        </p:spPr>
        <p:txBody>
          <a:bodyPr>
            <a:normAutofit fontScale="92500" lnSpcReduction="10000"/>
          </a:bodyPr>
          <a:lstStyle/>
          <a:p>
            <a:r>
              <a:rPr lang="hu-HU" sz="2400" dirty="0"/>
              <a:t>A később bemutatandó </a:t>
            </a:r>
            <a:r>
              <a:rPr lang="hu-HU" sz="2400" dirty="0" err="1"/>
              <a:t>Bootstrap</a:t>
            </a:r>
            <a:r>
              <a:rPr lang="hu-HU" sz="2400" dirty="0"/>
              <a:t> keretrendszer rácsrendszerével nagyon sokrétű oldalfelépítést meg tudsz valósítani.</a:t>
            </a:r>
          </a:p>
          <a:p>
            <a:r>
              <a:rPr lang="hu-HU" sz="2400" dirty="0"/>
              <a:t>Tetszőleges számú sorod lehet.</a:t>
            </a:r>
          </a:p>
          <a:p>
            <a:r>
              <a:rPr lang="hu-HU" sz="2400" dirty="0"/>
              <a:t>A sorokban 12 oszlopot használhatsz, tetszőlegesen összevonhatod őket. </a:t>
            </a:r>
          </a:p>
          <a:p>
            <a:r>
              <a:rPr lang="hu-HU" sz="2400" dirty="0"/>
              <a:t>Erre a rácsra bátran tervezhetsz, mert meg fogod tudni valósítani!</a:t>
            </a:r>
          </a:p>
          <a:p>
            <a:endParaRPr lang="hu-HU" sz="24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176ACE-37D2-439A-818A-54DE25C1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47</a:t>
            </a:fld>
            <a:endParaRPr lang="hu-HU"/>
          </a:p>
        </p:txBody>
      </p:sp>
      <p:pic>
        <p:nvPicPr>
          <p:cNvPr id="10242" name="Picture 2" descr="UIkit grid accordance to Bootstrap grid | Helena Boitsova">
            <a:extLst>
              <a:ext uri="{FF2B5EF4-FFF2-40B4-BE49-F238E27FC236}">
                <a16:creationId xmlns:a16="http://schemas.microsoft.com/office/drawing/2014/main" id="{CBA1F4DB-31DE-4C2F-FA19-39AE6542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33" y="1772816"/>
            <a:ext cx="7658075" cy="40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499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6F6823-61CD-FEF5-38FF-EE9D8C5B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872" y="188640"/>
            <a:ext cx="6713118" cy="1188720"/>
          </a:xfrm>
        </p:spPr>
        <p:txBody>
          <a:bodyPr/>
          <a:lstStyle/>
          <a:p>
            <a:r>
              <a:rPr lang="hu-HU" dirty="0"/>
              <a:t>A cikcakk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502FEEA-2038-57E8-9752-8BD79CBD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B346C7D-DF14-1842-B927-66693B8C5FBD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B4EDBC0-5A1F-06D2-CD3E-769E5B34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14" y="-20216"/>
            <a:ext cx="466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602E55A-124A-2F08-CA51-65F2E2492A9B}"/>
              </a:ext>
            </a:extLst>
          </p:cNvPr>
          <p:cNvSpPr txBox="1"/>
          <p:nvPr/>
        </p:nvSpPr>
        <p:spPr>
          <a:xfrm>
            <a:off x="4871864" y="1700808"/>
            <a:ext cx="62198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Először is a szem balról jobbra halad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Ezután a szem lefelé, és balra megy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Végül a szem ismét jobbra fordul</a:t>
            </a:r>
          </a:p>
        </p:txBody>
      </p:sp>
    </p:spTree>
    <p:extLst>
      <p:ext uri="{BB962C8B-B14F-4D97-AF65-F5344CB8AC3E}">
        <p14:creationId xmlns:p14="http://schemas.microsoft.com/office/powerpoint/2010/main" val="4183599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AA39-8DF1-4E70-F788-CA33BC68B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6F3079-6ADA-1E17-C610-B01B995A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Az F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D67AFA-FECE-FAD4-1F70-6EBCF77E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49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B326DA2-1941-17C0-A096-C882BF6A035D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F0A9191-8FF0-B95C-F163-F56416230367}"/>
              </a:ext>
            </a:extLst>
          </p:cNvPr>
          <p:cNvSpPr txBox="1"/>
          <p:nvPr/>
        </p:nvSpPr>
        <p:spPr>
          <a:xfrm>
            <a:off x="263352" y="1700808"/>
            <a:ext cx="108283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Az F-alakú elrendezés egy másik széles körben ismert szkennelési viselkedést követ, ahol a szemek F-betűs mintát követve mozognak az oldalon.</a:t>
            </a:r>
          </a:p>
        </p:txBody>
      </p:sp>
      <p:pic>
        <p:nvPicPr>
          <p:cNvPr id="12290" name="Picture 2" descr="F alakú kivitel">
            <a:extLst>
              <a:ext uri="{FF2B5EF4-FFF2-40B4-BE49-F238E27FC236}">
                <a16:creationId xmlns:a16="http://schemas.microsoft.com/office/drawing/2014/main" id="{BB6D7EDC-17A9-3CD9-FBA1-5F0E3041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61" y="2924944"/>
            <a:ext cx="6713118" cy="280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31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86495-85FF-160D-7609-02FD8166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28B560-0CB4-F8C1-57D8-A393A517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 előzetes összegyűjtése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AA7D02-AD59-8D09-A784-B17F1F6F5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6120000" cy="47525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hu-HU" sz="2400" b="1" dirty="0"/>
              <a:t>Jobb felhasználói élmény (UX)</a:t>
            </a:r>
            <a:endParaRPr lang="hu-HU" sz="2400" dirty="0"/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Az előre megírt és rendszerezett tartalom lehetővé teszi az intuitív és logikus elrendezést.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Segít abban, hogy a weboldal következetes hangnemet és vizuális megjelenést kapjon.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hu-HU" sz="2400" b="1" dirty="0"/>
              <a:t>Keresőoptimalizálás (SEO)</a:t>
            </a:r>
            <a:endParaRPr lang="hu-HU" sz="2400" dirty="0"/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Ha a tartalom már az elején jól van strukturálva és kulcsszavakra optimalizált, az elősegíti a jobb helyezést a keresőmotorokban.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hu-HU" sz="2400" dirty="0"/>
              <a:t>Elkerülhető, hogy a későbbiekben jelentős változtatásokra legyen szükség az SEO szempontjából.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BB8817C-E66C-31CC-512C-B8F44586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297080-4305-BBB4-1C76-77939962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946" y="1700808"/>
            <a:ext cx="4680000" cy="26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04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51A59-05F8-4F3E-88B8-E31122E3A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E2B93A-4014-B1E5-2DF3-7DFBE321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Teljes képernyős fotó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EC8ED26-63CF-58AF-D8A2-7FA02887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50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0A332F2-3B3A-C43B-73E9-A5E3EB835083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E519B64-F0FA-30A9-66D0-19FD174721B1}"/>
              </a:ext>
            </a:extLst>
          </p:cNvPr>
          <p:cNvSpPr txBox="1"/>
          <p:nvPr/>
        </p:nvSpPr>
        <p:spPr>
          <a:xfrm>
            <a:off x="263352" y="1700808"/>
            <a:ext cx="10828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 tartalmat szétterítik egy teljes képernyőn.</a:t>
            </a:r>
          </a:p>
        </p:txBody>
      </p:sp>
      <p:pic>
        <p:nvPicPr>
          <p:cNvPr id="13314" name="Picture 2" descr="teljes szélességű fejléc kialakítás">
            <a:extLst>
              <a:ext uri="{FF2B5EF4-FFF2-40B4-BE49-F238E27FC236}">
                <a16:creationId xmlns:a16="http://schemas.microsoft.com/office/drawing/2014/main" id="{C66376E9-0C40-C607-4D67-A0F6BC537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2" y="2434049"/>
            <a:ext cx="8040216" cy="378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071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1F9CE-DB77-9FC0-79E3-F1DBAD67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A35DC0-366F-82E6-89BB-0561016B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Rács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C37B93A-0CD8-B219-7665-0255D128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51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0D50223-F8F9-7A58-54A8-B005FCB9DE8E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50F7A4F-7B17-6239-6B77-B37131531D33}"/>
              </a:ext>
            </a:extLst>
          </p:cNvPr>
          <p:cNvSpPr txBox="1"/>
          <p:nvPr/>
        </p:nvSpPr>
        <p:spPr>
          <a:xfrm>
            <a:off x="263352" y="1700808"/>
            <a:ext cx="10828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Az információk rácsba vannak rendezve, megkönnyítve a böngészést.</a:t>
            </a:r>
          </a:p>
        </p:txBody>
      </p:sp>
      <p:pic>
        <p:nvPicPr>
          <p:cNvPr id="14338" name="Picture 2" descr="Ikea rács kialakítás">
            <a:extLst>
              <a:ext uri="{FF2B5EF4-FFF2-40B4-BE49-F238E27FC236}">
                <a16:creationId xmlns:a16="http://schemas.microsoft.com/office/drawing/2014/main" id="{FA4A36FA-B7F6-21E2-654B-3E01DD09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28" y="2348880"/>
            <a:ext cx="7752184" cy="368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84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5CBA7-A49B-C545-D588-3627557DE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FBEAA7-C95F-1632-BFE7-45898ABC8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872" y="188640"/>
            <a:ext cx="6713118" cy="1188720"/>
          </a:xfrm>
        </p:spPr>
        <p:txBody>
          <a:bodyPr/>
          <a:lstStyle/>
          <a:p>
            <a:r>
              <a:rPr lang="hu-HU" dirty="0"/>
              <a:t>Egyoszlopos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94AA14-D5A3-545C-17D4-3227451F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52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D0F595E-5B57-D6A0-BD89-D1BC2CA45D90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911E0A7-FAE5-5A50-7306-57CB0BF45416}"/>
              </a:ext>
            </a:extLst>
          </p:cNvPr>
          <p:cNvSpPr txBox="1"/>
          <p:nvPr/>
        </p:nvSpPr>
        <p:spPr>
          <a:xfrm>
            <a:off x="4871864" y="1700808"/>
            <a:ext cx="62198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 tartalom (szöveg, fotók, videók) könnyen követhető.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Jól használható kutatási cikkekhez és hosszú cikkekhez.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Okostelefonokon is jól használható.</a:t>
            </a:r>
          </a:p>
        </p:txBody>
      </p:sp>
      <p:pic>
        <p:nvPicPr>
          <p:cNvPr id="15362" name="Picture 2" descr="Közepes egy oszlopos elrendezés">
            <a:extLst>
              <a:ext uri="{FF2B5EF4-FFF2-40B4-BE49-F238E27FC236}">
                <a16:creationId xmlns:a16="http://schemas.microsoft.com/office/drawing/2014/main" id="{F053742F-DCF6-FF8D-E36C-F19B39EFB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" y="188640"/>
            <a:ext cx="4750950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64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DB3A9-370B-9773-345A-70FAFF087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4540FA-BAB1-4FF3-DBC6-0573AFCF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Kiemelt kép (</a:t>
            </a:r>
            <a:r>
              <a:rPr lang="hu-HU" dirty="0" err="1"/>
              <a:t>Featured</a:t>
            </a:r>
            <a:r>
              <a:rPr lang="hu-HU" dirty="0"/>
              <a:t> Image) alapú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0C932DE-E780-9BC2-52EA-F4560713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53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13D831A-4316-A10A-7F14-262BBFABBDF3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A546D7B-B6F4-AAA9-0B48-446AEC9EC256}"/>
              </a:ext>
            </a:extLst>
          </p:cNvPr>
          <p:cNvSpPr txBox="1"/>
          <p:nvPr/>
        </p:nvSpPr>
        <p:spPr>
          <a:xfrm>
            <a:off x="263352" y="1700808"/>
            <a:ext cx="108283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 webhely minden oldalán egy kiemelt kép van beállítva. A kép arra szolgál, hogy a figyelmet és az érdeklődést az oldal témáját kifejező fókuszpontra összpontosítsa.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D51199E-C84C-B615-D311-ACC2CE33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806" y="3085803"/>
            <a:ext cx="6033427" cy="32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030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9AC31-3B5D-90FD-1DA4-4CA26858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6214F8-2F16-6AC8-D655-1995BFA7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Aszimmetrikus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39322CB-6244-1E08-3492-8460C03D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54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08495DB-5712-D8CC-D404-82F18F1F3F71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F05A2E3A-AEF1-CF27-151D-9955EF42C973}"/>
              </a:ext>
            </a:extLst>
          </p:cNvPr>
          <p:cNvSpPr txBox="1"/>
          <p:nvPr/>
        </p:nvSpPr>
        <p:spPr>
          <a:xfrm>
            <a:off x="263352" y="1700808"/>
            <a:ext cx="108283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Jól használható a portfóliók bemutatásához és innovatív üzleti webhelyeken.</a:t>
            </a:r>
          </a:p>
        </p:txBody>
      </p:sp>
      <p:pic>
        <p:nvPicPr>
          <p:cNvPr id="17410" name="Picture 2" descr="Aszimmetrikus kialakítás">
            <a:extLst>
              <a:ext uri="{FF2B5EF4-FFF2-40B4-BE49-F238E27FC236}">
                <a16:creationId xmlns:a16="http://schemas.microsoft.com/office/drawing/2014/main" id="{6B6A024E-EAB8-42DB-EE08-E03C48AE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17" y="2564904"/>
            <a:ext cx="9608365" cy="360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97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96B2-AF8D-8F83-90A0-F7A781221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55F5A6-4526-BCAC-D557-A0E12FE2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Osztott képernyős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125AFF-1BD8-52BD-F4DC-0F622395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BD2776D-8E8D-5698-086C-235D100B0A70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pic>
        <p:nvPicPr>
          <p:cNvPr id="18434" name="Picture 2" descr="osztott képernyős weboldal elrendezés">
            <a:extLst>
              <a:ext uri="{FF2B5EF4-FFF2-40B4-BE49-F238E27FC236}">
                <a16:creationId xmlns:a16="http://schemas.microsoft.com/office/drawing/2014/main" id="{18D98B13-13CF-608F-1ED7-D4E04349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35" y="1540316"/>
            <a:ext cx="10344472" cy="47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112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1C5BB-1693-A56D-4459-45B8C6B7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538D7D-44A3-2A33-95F7-D756223D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Címsor és előkép </a:t>
            </a:r>
            <a:r>
              <a:rPr lang="hu-HU" dirty="0" err="1"/>
              <a:t>galériA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2DCFADA-3CD0-4FA0-9CB8-EA6C56E8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CC975C9-FE1D-C78B-9D4A-B94540AFA194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pic>
        <p:nvPicPr>
          <p:cNvPr id="19458" name="Picture 2" descr="Miniatűr galéria tervezési elrendezése">
            <a:extLst>
              <a:ext uri="{FF2B5EF4-FFF2-40B4-BE49-F238E27FC236}">
                <a16:creationId xmlns:a16="http://schemas.microsoft.com/office/drawing/2014/main" id="{B9A12965-D8E7-04DB-FCC9-275174E20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8" y="1543720"/>
            <a:ext cx="4848994" cy="525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E94911C-2151-EACC-58B8-D47380DF9380}"/>
              </a:ext>
            </a:extLst>
          </p:cNvPr>
          <p:cNvSpPr txBox="1"/>
          <p:nvPr/>
        </p:nvSpPr>
        <p:spPr>
          <a:xfrm>
            <a:off x="5303912" y="1700808"/>
            <a:ext cx="6205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Előképekből áll, amelyek az egyes témák teljes leírásához vezetnek.</a:t>
            </a:r>
          </a:p>
        </p:txBody>
      </p:sp>
    </p:spTree>
    <p:extLst>
      <p:ext uri="{BB962C8B-B14F-4D97-AF65-F5344CB8AC3E}">
        <p14:creationId xmlns:p14="http://schemas.microsoft.com/office/powerpoint/2010/main" val="1561303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4A2E6-B305-75B6-C284-0BC0FC9F6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E1FD0F-33BD-6363-8483-52B31B452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Moduláris elrendezés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Card</a:t>
            </a:r>
            <a:r>
              <a:rPr lang="hu-HU" dirty="0"/>
              <a:t> </a:t>
            </a:r>
            <a:r>
              <a:rPr lang="hu-HU" dirty="0" err="1"/>
              <a:t>Layout</a:t>
            </a:r>
            <a:r>
              <a:rPr lang="hu-HU" dirty="0"/>
              <a:t> / </a:t>
            </a:r>
            <a:r>
              <a:rPr lang="hu-HU" dirty="0" err="1"/>
              <a:t>Block</a:t>
            </a:r>
            <a:r>
              <a:rPr lang="hu-HU" dirty="0"/>
              <a:t> </a:t>
            </a:r>
            <a:r>
              <a:rPr lang="hu-HU" dirty="0" err="1"/>
              <a:t>Layout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A244B65-1554-23BD-637A-1E3A57F73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57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18C3383-296A-1DCB-F8B7-29D2076C6A1A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206097B-9323-11E8-5A35-243A78E9FFE7}"/>
              </a:ext>
            </a:extLst>
          </p:cNvPr>
          <p:cNvSpPr txBox="1"/>
          <p:nvPr/>
        </p:nvSpPr>
        <p:spPr>
          <a:xfrm>
            <a:off x="5949726" y="1700808"/>
            <a:ext cx="51419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800" dirty="0"/>
              <a:t>A moduláris elrendezés azt jelenti, hogy a tartalom minden egysége (szöveg, képek, videók, gombok) egy kártyán vagy blokkon belül van.</a:t>
            </a:r>
          </a:p>
        </p:txBody>
      </p:sp>
      <p:pic>
        <p:nvPicPr>
          <p:cNvPr id="20482" name="Picture 2" descr="kártya elrendezés tervezése">
            <a:extLst>
              <a:ext uri="{FF2B5EF4-FFF2-40B4-BE49-F238E27FC236}">
                <a16:creationId xmlns:a16="http://schemas.microsoft.com/office/drawing/2014/main" id="{3CA95C5D-0262-D343-CDA9-E812F7A5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6" y="1688232"/>
            <a:ext cx="5141962" cy="42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kártyaelrendezés tervezése - 2">
            <a:extLst>
              <a:ext uri="{FF2B5EF4-FFF2-40B4-BE49-F238E27FC236}">
                <a16:creationId xmlns:a16="http://schemas.microsoft.com/office/drawing/2014/main" id="{4BCD224A-C0D1-9B1A-3C97-58B5BF83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4078039"/>
            <a:ext cx="5380001" cy="215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930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CF67E-B026-9AB7-CE00-4E25E9D03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26A554-3734-5EC0-9370-CCBBF1A66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11393638" cy="1188720"/>
          </a:xfrm>
        </p:spPr>
        <p:txBody>
          <a:bodyPr/>
          <a:lstStyle/>
          <a:p>
            <a:r>
              <a:rPr lang="hu-HU" dirty="0"/>
              <a:t>Magazin elrendezés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353304-68FD-4E29-DB22-342D9ABA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1F1BDBB-05CD-5402-BB1B-DAE90B004847}"/>
              </a:ext>
            </a:extLst>
          </p:cNvPr>
          <p:cNvSpPr txBox="1"/>
          <p:nvPr/>
        </p:nvSpPr>
        <p:spPr>
          <a:xfrm>
            <a:off x="6312024" y="64296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https://colibriwp.com/blog/website-layout-design-ideas/</a:t>
            </a:r>
            <a:r>
              <a:rPr lang="hu-HU" dirty="0"/>
              <a:t> 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6286147-3EAA-95A7-B817-5F05432D737F}"/>
              </a:ext>
            </a:extLst>
          </p:cNvPr>
          <p:cNvSpPr txBox="1"/>
          <p:nvPr/>
        </p:nvSpPr>
        <p:spPr>
          <a:xfrm>
            <a:off x="6312024" y="1700808"/>
            <a:ext cx="51974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Több, korábban látott elrendezést használ együtt.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AF089CE-7941-9D84-0F87-9DDF049A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484784"/>
            <a:ext cx="4769266" cy="53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680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EA2A98B-77C9-4D5A-B734-B93DFDB0F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Mockflow</a:t>
            </a:r>
            <a:r>
              <a:rPr lang="hu-HU" dirty="0"/>
              <a:t> szoftver bemutatása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A40E9CDC-7B4A-493C-A48D-224FFABF3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https://mockflow.com</a:t>
            </a:r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A6B1D1-E634-4634-A690-120C5DCE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511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17F3-9C80-0C84-5BCE-8C4440520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58B902-7CA1-3526-22AD-A8D788D0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 előzetes összegyűjtése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0129FC-5A9A-E740-C49E-4490F32EA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6120000" cy="47525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b="1" dirty="0"/>
              <a:t>Egységes márkaarculat és üzenet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 megfelelő tartalomtervezés biztosítja, hogy a weboldal tükrözze a márka </a:t>
            </a:r>
            <a:r>
              <a:rPr lang="hu-HU" dirty="0" err="1"/>
              <a:t>arculatát</a:t>
            </a:r>
            <a:r>
              <a:rPr lang="hu-HU" dirty="0"/>
              <a:t>, értékeit és céljait.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Ezzel a látogatók könnyebben megérthetik a vállalkozás üzenetét.</a:t>
            </a:r>
          </a:p>
          <a:p>
            <a:pPr marL="0" indent="0">
              <a:buNone/>
            </a:pPr>
            <a:r>
              <a:rPr lang="hu-HU" b="1" dirty="0"/>
              <a:t>Multimédiás elemek integrációja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A megfelelő tartalom előzetes összegyűjtése segít a szükséges képek, videók és egyéb médiaelemek kiválasztásában, így a vizuális megjelenítés harmonikus lesz.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02F9BD7-DE77-80DB-70C5-C19EB035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FD76948-5ECD-E789-9A58-136CB6B7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011" y="1649000"/>
            <a:ext cx="4680000" cy="26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39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A1C284A-6D7E-99B3-8E7C-A55CC9E8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1" y="1464948"/>
            <a:ext cx="7504239" cy="455634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5353E6F-D6CF-4A2E-9222-BC37ECFE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Mockflow</a:t>
            </a:r>
            <a:r>
              <a:rPr lang="hu-HU" dirty="0"/>
              <a:t> licenszek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CEADBAA-D2FE-464D-8930-E019A014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60</a:t>
            </a:fld>
            <a:endParaRPr lang="hu-HU"/>
          </a:p>
        </p:txBody>
      </p:sp>
      <p:sp>
        <p:nvSpPr>
          <p:cNvPr id="6" name="Beszédbuborék: négyszög 5">
            <a:extLst>
              <a:ext uri="{FF2B5EF4-FFF2-40B4-BE49-F238E27FC236}">
                <a16:creationId xmlns:a16="http://schemas.microsoft.com/office/drawing/2014/main" id="{145C5411-C3CC-4F62-A409-AA60851602D2}"/>
              </a:ext>
            </a:extLst>
          </p:cNvPr>
          <p:cNvSpPr/>
          <p:nvPr/>
        </p:nvSpPr>
        <p:spPr>
          <a:xfrm>
            <a:off x="2285337" y="5661249"/>
            <a:ext cx="2412268" cy="1045885"/>
          </a:xfrm>
          <a:prstGeom prst="wedgeRectCallout">
            <a:avLst>
              <a:gd name="adj1" fmla="val -32251"/>
              <a:gd name="adj2" fmla="val -786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 kurzushoz elég a Basic (ingyenes) változatot használni!</a:t>
            </a:r>
          </a:p>
        </p:txBody>
      </p:sp>
    </p:spTree>
    <p:extLst>
      <p:ext uri="{BB962C8B-B14F-4D97-AF65-F5344CB8AC3E}">
        <p14:creationId xmlns:p14="http://schemas.microsoft.com/office/powerpoint/2010/main" val="4183437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8AE0F-8334-4BF1-A698-60854F87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Mockflow</a:t>
            </a:r>
            <a:r>
              <a:rPr lang="hu-HU" dirty="0"/>
              <a:t> bemutatása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E4C7646-8556-455A-9729-A98D4597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61</a:t>
            </a:fld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E5586D1-42A3-417D-92CE-AFE427F1B96D}"/>
              </a:ext>
            </a:extLst>
          </p:cNvPr>
          <p:cNvSpPr/>
          <p:nvPr/>
        </p:nvSpPr>
        <p:spPr>
          <a:xfrm>
            <a:off x="2313520" y="6046175"/>
            <a:ext cx="659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https://support.mockflow.com/category/92-video-tutorials</a:t>
            </a:r>
            <a:r>
              <a:rPr lang="hu-HU" dirty="0"/>
              <a:t> 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2F6BE3B-8911-4062-9526-0719089A4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21" y="1402036"/>
            <a:ext cx="5777004" cy="44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59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8D6B127-A251-18EF-B20B-37FF2608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55" y="1509710"/>
            <a:ext cx="3035384" cy="518457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AF0B49D-819B-437C-929D-A20ED0A2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Regisztráció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3C6276-9075-4895-8BA1-4D642814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62</a:t>
            </a:fld>
            <a:endParaRPr lang="hu-HU"/>
          </a:p>
        </p:txBody>
      </p:sp>
      <p:sp>
        <p:nvSpPr>
          <p:cNvPr id="8" name="Beszédbuborék: négyszög 7">
            <a:extLst>
              <a:ext uri="{FF2B5EF4-FFF2-40B4-BE49-F238E27FC236}">
                <a16:creationId xmlns:a16="http://schemas.microsoft.com/office/drawing/2014/main" id="{FA794DD5-2B9B-40CC-8A39-DC826BC9A4AF}"/>
              </a:ext>
            </a:extLst>
          </p:cNvPr>
          <p:cNvSpPr/>
          <p:nvPr/>
        </p:nvSpPr>
        <p:spPr>
          <a:xfrm>
            <a:off x="5807968" y="2996952"/>
            <a:ext cx="2631250" cy="1188720"/>
          </a:xfrm>
          <a:prstGeom prst="wedgeRectCallout">
            <a:avLst>
              <a:gd name="adj1" fmla="val -148447"/>
              <a:gd name="adj2" fmla="val 660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Valós email címet kell megadni, mert a regisztrációt meg kell erősíteni</a:t>
            </a:r>
          </a:p>
        </p:txBody>
      </p:sp>
    </p:spTree>
    <p:extLst>
      <p:ext uri="{BB962C8B-B14F-4D97-AF65-F5344CB8AC3E}">
        <p14:creationId xmlns:p14="http://schemas.microsoft.com/office/powerpoint/2010/main" val="1403561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44F7F2A3-12AA-E1BD-DF64-074D0D8E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12" y="3123552"/>
            <a:ext cx="8732907" cy="357786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8E66E6B-A684-4B0B-891B-05B65577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Drótvázterv létrehozása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97E5B9B-99C1-4664-9280-871E20EB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63</a:t>
            </a:fld>
            <a:endParaRPr lang="hu-HU"/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65AC5932-6DD6-4743-8132-FDAFF7B84F5F}"/>
              </a:ext>
            </a:extLst>
          </p:cNvPr>
          <p:cNvSpPr/>
          <p:nvPr/>
        </p:nvSpPr>
        <p:spPr>
          <a:xfrm>
            <a:off x="6240016" y="1916832"/>
            <a:ext cx="3672408" cy="1188720"/>
          </a:xfrm>
          <a:prstGeom prst="wedgeRectCallout">
            <a:avLst>
              <a:gd name="adj1" fmla="val -148447"/>
              <a:gd name="adj2" fmla="val 660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Az alapértelmezett munkaterünkben kattintsunk a New </a:t>
            </a:r>
            <a:r>
              <a:rPr lang="hu-HU" dirty="0" err="1"/>
              <a:t>Wireframe</a:t>
            </a:r>
            <a:r>
              <a:rPr lang="hu-HU" dirty="0"/>
              <a:t> (Új drótváz) linkre!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D08541A0-67A9-4F15-BD1E-1DCF788D07C1}"/>
              </a:ext>
            </a:extLst>
          </p:cNvPr>
          <p:cNvSpPr/>
          <p:nvPr/>
        </p:nvSpPr>
        <p:spPr>
          <a:xfrm>
            <a:off x="7528227" y="3316707"/>
            <a:ext cx="3456384" cy="1620767"/>
          </a:xfrm>
          <a:prstGeom prst="wedgeRectCallout">
            <a:avLst>
              <a:gd name="adj1" fmla="val -185102"/>
              <a:gd name="adj2" fmla="val 6054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Válasszuk ki a megfelelő UI csomagot! (pl. </a:t>
            </a:r>
            <a:r>
              <a:rPr lang="hu-HU" dirty="0" err="1"/>
              <a:t>Common</a:t>
            </a:r>
            <a:r>
              <a:rPr lang="hu-HU" dirty="0"/>
              <a:t>)</a:t>
            </a:r>
            <a:br>
              <a:rPr lang="hu-HU" dirty="0"/>
            </a:br>
            <a:r>
              <a:rPr lang="hu-HU" i="1" dirty="0"/>
              <a:t>Később is átválthatunk másikra…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DBF2618-BBDE-290D-60E3-2D036E2B7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5" y="1700808"/>
            <a:ext cx="29146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30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7D9F4-BD0F-46DE-1C04-986AE448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38A8472F-C1B5-6758-7706-C220CE8C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55" y="1585017"/>
            <a:ext cx="9211525" cy="362512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C51D79C-EC4C-4A4C-9231-6F81539D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Drótvázterv létrehozása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7A05319-0F21-5A84-0163-017FF61E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64</a:t>
            </a:fld>
            <a:endParaRPr lang="hu-HU"/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C98E826D-CF82-2C34-544C-E8E450802350}"/>
              </a:ext>
            </a:extLst>
          </p:cNvPr>
          <p:cNvSpPr/>
          <p:nvPr/>
        </p:nvSpPr>
        <p:spPr>
          <a:xfrm>
            <a:off x="8328248" y="2348880"/>
            <a:ext cx="3672408" cy="1188720"/>
          </a:xfrm>
          <a:prstGeom prst="wedgeRectCallout">
            <a:avLst>
              <a:gd name="adj1" fmla="val -69156"/>
              <a:gd name="adj2" fmla="val 2303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Adjuk meg a projekt nevét!</a:t>
            </a:r>
          </a:p>
        </p:txBody>
      </p:sp>
      <p:sp>
        <p:nvSpPr>
          <p:cNvPr id="14" name="Beszédbuborék: négyszög 13">
            <a:extLst>
              <a:ext uri="{FF2B5EF4-FFF2-40B4-BE49-F238E27FC236}">
                <a16:creationId xmlns:a16="http://schemas.microsoft.com/office/drawing/2014/main" id="{A0B13A0D-2FBF-54D4-0200-1BB9345DD479}"/>
              </a:ext>
            </a:extLst>
          </p:cNvPr>
          <p:cNvSpPr/>
          <p:nvPr/>
        </p:nvSpPr>
        <p:spPr>
          <a:xfrm>
            <a:off x="6312024" y="5472543"/>
            <a:ext cx="3672408" cy="788192"/>
          </a:xfrm>
          <a:prstGeom prst="wedgeRectCallout">
            <a:avLst>
              <a:gd name="adj1" fmla="val 28749"/>
              <a:gd name="adj2" fmla="val -9984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Hozzuk létre! (</a:t>
            </a:r>
            <a:r>
              <a:rPr lang="hu-HU" dirty="0" err="1"/>
              <a:t>Create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9873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F0B49D-819B-437C-929D-A20ED0A2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Korlátozások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FAB5C7-6C0E-429B-BBF2-773313B6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Ingyenes verzióban csak 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dirty="0"/>
              <a:t> projektet hozhatunk létre</a:t>
            </a:r>
          </a:p>
          <a:p>
            <a:r>
              <a:rPr lang="hu-HU" dirty="0"/>
              <a:t>Egy projektben csak 3 oldal létrehozására van lehetőség.</a:t>
            </a:r>
          </a:p>
          <a:p>
            <a:pPr lvl="1"/>
            <a:r>
              <a:rPr lang="hu-HU" dirty="0"/>
              <a:t>A kurzus követelményei között az szerepel, hogy a weblap legalább 3 oldalból álljon. </a:t>
            </a:r>
          </a:p>
          <a:p>
            <a:r>
              <a:rPr lang="hu-HU" dirty="0"/>
              <a:t>Amennyiben több, mint 3 oldalt szeretnétek létrehozni, akkor megoldás lehet:</a:t>
            </a:r>
          </a:p>
          <a:p>
            <a:pPr lvl="2"/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dirty="0"/>
              <a:t> oldalra egymás alá akár több drótváztervet is el lehet helyezni.</a:t>
            </a:r>
          </a:p>
          <a:p>
            <a:pPr lvl="2"/>
            <a:r>
              <a:rPr lang="hu-HU" dirty="0"/>
              <a:t>Több email cím használata.</a:t>
            </a:r>
          </a:p>
          <a:p>
            <a:pPr lvl="2"/>
            <a:r>
              <a:rPr lang="hu-HU" dirty="0"/>
              <a:t>Már elkészült oldalak tervének kimásolása külön dokumentumba.</a:t>
            </a:r>
          </a:p>
          <a:p>
            <a:pPr lvl="2"/>
            <a:r>
              <a:rPr lang="hu-HU" dirty="0"/>
              <a:t>Más eszköz használata</a:t>
            </a:r>
          </a:p>
          <a:p>
            <a:pPr lvl="2"/>
            <a:r>
              <a:rPr lang="hu-HU" dirty="0"/>
              <a:t>…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3C6276-9075-4895-8BA1-4D642814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1162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F87903-7E50-4DE8-A249-3E67E63B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55" y="188640"/>
            <a:ext cx="11137235" cy="1188720"/>
          </a:xfrm>
        </p:spPr>
        <p:txBody>
          <a:bodyPr>
            <a:normAutofit/>
          </a:bodyPr>
          <a:lstStyle/>
          <a:p>
            <a:r>
              <a:rPr lang="hu-HU" dirty="0"/>
              <a:t>Gyakran használt Komponensek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5114ED8-477C-456B-90AA-65EC0B30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11F4CDC-A111-43A3-97EC-BF106089201C}" type="slidenum">
              <a:rPr lang="hu-HU" smtClean="0"/>
              <a:pPr/>
              <a:t>66</a:t>
            </a:fld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FFAE2382-962D-3CB8-AA17-B7AED4E2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32" y="1543654"/>
            <a:ext cx="1819481" cy="5269086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95263B4-4AE3-511A-4A81-87A21CA2E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11" y="1543654"/>
            <a:ext cx="1584176" cy="5322834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AF0A3898-10F0-15F6-87A7-0C836EE2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86" y="1534526"/>
            <a:ext cx="1552826" cy="5278214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40021F3-688C-DAB4-3586-51CC69F39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525899"/>
            <a:ext cx="1867086" cy="532283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5EA175C2-E34B-75B3-E44F-999B7F6CF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761" y="1534526"/>
            <a:ext cx="1630735" cy="532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43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F87903-7E50-4DE8-A249-3E67E63B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55" y="188640"/>
            <a:ext cx="11137235" cy="1188720"/>
          </a:xfrm>
        </p:spPr>
        <p:txBody>
          <a:bodyPr>
            <a:normAutofit/>
          </a:bodyPr>
          <a:lstStyle/>
          <a:p>
            <a:r>
              <a:rPr lang="hu-HU" dirty="0"/>
              <a:t>Több csomagból (</a:t>
            </a:r>
            <a:r>
              <a:rPr lang="hu-HU" dirty="0" err="1"/>
              <a:t>pack</a:t>
            </a:r>
            <a:r>
              <a:rPr lang="hu-HU" dirty="0"/>
              <a:t>) is </a:t>
            </a:r>
            <a:r>
              <a:rPr lang="hu-HU" dirty="0" err="1"/>
              <a:t>választhatóak</a:t>
            </a:r>
            <a:r>
              <a:rPr lang="hu-HU" dirty="0"/>
              <a:t>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5114ED8-477C-456B-90AA-65EC0B30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11F4CDC-A111-43A3-97EC-BF106089201C}" type="slidenum">
              <a:rPr lang="hu-HU" smtClean="0"/>
              <a:pPr/>
              <a:t>67</a:t>
            </a:fld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3B6163C-02F1-29F9-D16A-A13BA7FD8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589559"/>
            <a:ext cx="3034218" cy="4896396"/>
          </a:xfrm>
          <a:prstGeom prst="rect">
            <a:avLst/>
          </a:prstGeom>
        </p:spPr>
      </p:pic>
      <p:sp>
        <p:nvSpPr>
          <p:cNvPr id="12" name="Ellipszis 11">
            <a:extLst>
              <a:ext uri="{FF2B5EF4-FFF2-40B4-BE49-F238E27FC236}">
                <a16:creationId xmlns:a16="http://schemas.microsoft.com/office/drawing/2014/main" id="{01A00D30-6009-D2E4-C8F5-865D6AF1673F}"/>
              </a:ext>
            </a:extLst>
          </p:cNvPr>
          <p:cNvSpPr/>
          <p:nvPr/>
        </p:nvSpPr>
        <p:spPr>
          <a:xfrm>
            <a:off x="1607121" y="1810916"/>
            <a:ext cx="36004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3DC37E85-22E6-FE89-AE21-5523ED03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1588551"/>
            <a:ext cx="7492104" cy="43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6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FFEE-8131-EC4F-42D6-BF57A969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D21733-0D90-56F9-AC93-9ED9B007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55" y="188640"/>
            <a:ext cx="11137235" cy="1188720"/>
          </a:xfrm>
        </p:spPr>
        <p:txBody>
          <a:bodyPr>
            <a:normAutofit/>
          </a:bodyPr>
          <a:lstStyle/>
          <a:p>
            <a:r>
              <a:rPr lang="hu-HU" dirty="0"/>
              <a:t>Rács beállítása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F4E754C-143E-7073-2E9F-264FA245F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Project / </a:t>
            </a:r>
            <a:r>
              <a:rPr lang="hu-HU" dirty="0" err="1"/>
              <a:t>Grid</a:t>
            </a:r>
            <a:r>
              <a:rPr lang="hu-HU" dirty="0"/>
              <a:t> </a:t>
            </a:r>
            <a:r>
              <a:rPr lang="hu-HU" dirty="0" err="1"/>
              <a:t>settings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B1FFDAF-38B6-ACBD-74AB-0B7969A9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11F4CDC-A111-43A3-97EC-BF106089201C}" type="slidenum">
              <a:rPr lang="hu-HU" smtClean="0"/>
              <a:pPr/>
              <a:t>68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DD19A6F-490A-A7FB-4A90-627946C5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420888"/>
            <a:ext cx="6079533" cy="3960440"/>
          </a:xfrm>
          <a:prstGeom prst="rect">
            <a:avLst/>
          </a:prstGeom>
        </p:spPr>
      </p:pic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5D31E2C6-89D4-EA23-A816-49CEDC338ABA}"/>
              </a:ext>
            </a:extLst>
          </p:cNvPr>
          <p:cNvSpPr/>
          <p:nvPr/>
        </p:nvSpPr>
        <p:spPr>
          <a:xfrm>
            <a:off x="7503476" y="5263082"/>
            <a:ext cx="3456384" cy="612648"/>
          </a:xfrm>
          <a:prstGeom prst="wedgeRectCallout">
            <a:avLst>
              <a:gd name="adj1" fmla="val -149152"/>
              <a:gd name="adj2" fmla="val -587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Rács mérete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2E8A36AC-2B7F-521B-D519-7C2FE50A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63" y="1480083"/>
            <a:ext cx="6762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82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Gyakorlás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Készítsük el az alábbi </a:t>
            </a:r>
            <a:r>
              <a:rPr lang="hu-HU" dirty="0" err="1"/>
              <a:t>mockup-okat</a:t>
            </a:r>
            <a:r>
              <a:rPr lang="hu-HU" dirty="0"/>
              <a:t>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69</a:t>
            </a:fld>
            <a:endParaRPr lang="hu-H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473B0A-BFC9-4A3F-AC10-104CD875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Markdown használata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4C0802-96FF-424F-908B-702978C5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9353C5-D096-42B8-B3F7-6BA69320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7078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70</a:t>
            </a:fld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4967336" cy="1727919"/>
          </a:xfrm>
        </p:spPr>
        <p:txBody>
          <a:bodyPr>
            <a:noAutofit/>
          </a:bodyPr>
          <a:lstStyle/>
          <a:p>
            <a:r>
              <a:rPr lang="hu-HU" sz="2000" dirty="0"/>
              <a:t>Mi lehetett (volna) ennek az oldalnak a drótvázterve? </a:t>
            </a:r>
            <a:br>
              <a:rPr lang="hu-HU" sz="2000" dirty="0"/>
            </a:br>
            <a:br>
              <a:rPr lang="hu-HU" sz="2000" dirty="0"/>
            </a:br>
            <a:r>
              <a:rPr lang="hu-HU" sz="2000" dirty="0" err="1"/>
              <a:t>ValósítsUK</a:t>
            </a:r>
            <a:r>
              <a:rPr lang="hu-HU" sz="2000" dirty="0"/>
              <a:t> meg! 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EC142491-6C35-4585-9C70-41B5472697A0}"/>
              </a:ext>
            </a:extLst>
          </p:cNvPr>
          <p:cNvSpPr/>
          <p:nvPr/>
        </p:nvSpPr>
        <p:spPr>
          <a:xfrm>
            <a:off x="119336" y="2852936"/>
            <a:ext cx="48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dirty="0"/>
              <a:t>Amit lehet, duplikáljunk a már megvalósított elemekből!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457AA8E-CE66-0A4F-9244-BF3CA14A112B}"/>
              </a:ext>
            </a:extLst>
          </p:cNvPr>
          <p:cNvSpPr txBox="1"/>
          <p:nvPr/>
        </p:nvSpPr>
        <p:spPr>
          <a:xfrm>
            <a:off x="137074" y="1988840"/>
            <a:ext cx="483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3200" dirty="0">
                <a:hlinkClick r:id="rId2"/>
              </a:rPr>
              <a:t>https://www.inf.elte.hu/</a:t>
            </a:r>
            <a:r>
              <a:rPr lang="hu-HU" sz="3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B6D0E7-C800-5F5C-9075-D2162C3A7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0"/>
            <a:ext cx="5544616" cy="1237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B8299-C3BD-4807-84AB-7B85B1E6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0" name="Tartalom helye 59">
            <a:extLst>
              <a:ext uri="{FF2B5EF4-FFF2-40B4-BE49-F238E27FC236}">
                <a16:creationId xmlns:a16="http://schemas.microsoft.com/office/drawing/2014/main" id="{8D54FC00-27F2-4457-ABC7-2FB0CCE52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https://webdesign.tutsplus.com/articles/a-beginners-guide-to-wireframing--webdesign-7399</a:t>
            </a:r>
          </a:p>
          <a:p>
            <a:r>
              <a:rPr lang="hu-HU" dirty="0">
                <a:hlinkClick r:id="rId2"/>
              </a:rPr>
              <a:t>https://think360studio.com/difference-low-fidelity-high-fidelity-wireframes/</a:t>
            </a:r>
            <a:endParaRPr lang="hu-HU" dirty="0"/>
          </a:p>
          <a:p>
            <a:r>
              <a:rPr lang="hu-HU" dirty="0">
                <a:hlinkClick r:id="rId3"/>
              </a:rPr>
              <a:t>https://webdesign.tutsplus.com/articles/a-beginners-guide-to-wireframing--webdesign-7399</a:t>
            </a:r>
            <a:r>
              <a:rPr lang="hu-HU" dirty="0"/>
              <a:t> </a:t>
            </a:r>
          </a:p>
          <a:p>
            <a:r>
              <a:rPr lang="hu-HU" dirty="0">
                <a:hlinkClick r:id="rId4"/>
              </a:rPr>
              <a:t>https://github.com/adam-p/markdown-here/wiki/Markdown-Cheatsheet</a:t>
            </a:r>
            <a:endParaRPr lang="hu-HU" dirty="0"/>
          </a:p>
          <a:p>
            <a:r>
              <a:rPr lang="hu-HU" dirty="0">
                <a:hlinkClick r:id="rId5"/>
              </a:rPr>
              <a:t>https://hu.wikipedia.org/wiki/Markdown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2903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72</a:t>
            </a:fld>
            <a:endParaRPr lang="hu-H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19755" y="188640"/>
            <a:ext cx="11137235" cy="1188720"/>
          </a:xfrm>
        </p:spPr>
        <p:txBody>
          <a:bodyPr/>
          <a:lstStyle/>
          <a:p>
            <a:r>
              <a:rPr lang="hu-HU" dirty="0"/>
              <a:t>MARKDOWN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4752527"/>
          </a:xfrm>
        </p:spPr>
        <p:txBody>
          <a:bodyPr/>
          <a:lstStyle/>
          <a:p>
            <a:r>
              <a:rPr lang="hu-HU" dirty="0"/>
              <a:t>A Markdown egy széles körben elterjedt egyszerű jelölőnyelv formázott szövegek létrehozásához.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8</a:t>
            </a:fld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3863752" y="4948565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https://hu.wikipedia.org/wiki/Markdown</a:t>
            </a:r>
            <a:endParaRPr lang="hu-H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8325AA-7486-59AB-684E-9DF0F10B0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780928"/>
            <a:ext cx="23812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33653A51-9115-E6B3-5B87-4D7FD4E73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00065"/>
              </p:ext>
            </p:extLst>
          </p:nvPr>
        </p:nvGraphicFramePr>
        <p:xfrm>
          <a:off x="3935760" y="2695575"/>
          <a:ext cx="5904656" cy="2208002"/>
        </p:xfrm>
        <a:graphic>
          <a:graphicData uri="http://schemas.openxmlformats.org/drawingml/2006/table">
            <a:tbl>
              <a:tblPr/>
              <a:tblGrid>
                <a:gridCol w="2327471">
                  <a:extLst>
                    <a:ext uri="{9D8B030D-6E8A-4147-A177-3AD203B41FA5}">
                      <a16:colId xmlns:a16="http://schemas.microsoft.com/office/drawing/2014/main" val="3765453827"/>
                    </a:ext>
                  </a:extLst>
                </a:gridCol>
                <a:gridCol w="3577185">
                  <a:extLst>
                    <a:ext uri="{9D8B030D-6E8A-4147-A177-3AD203B41FA5}">
                      <a16:colId xmlns:a16="http://schemas.microsoft.com/office/drawing/2014/main" val="1549149829"/>
                    </a:ext>
                  </a:extLst>
                </a:gridCol>
              </a:tblGrid>
              <a:tr h="512882">
                <a:tc>
                  <a:txBody>
                    <a:bodyPr/>
                    <a:lstStyle/>
                    <a:p>
                      <a:pPr fontAlgn="t"/>
                      <a:r>
                        <a:rPr lang="hu-HU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Fájlkiterjesztés</a:t>
                      </a:r>
                    </a:p>
                  </a:txBody>
                  <a:tcPr marL="33566" marR="20140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.md, .markdown</a:t>
                      </a:r>
                    </a:p>
                  </a:txBody>
                  <a:tcPr marL="33566" marR="33566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66275"/>
                  </a:ext>
                </a:extLst>
              </a:tr>
              <a:tr h="669355">
                <a:tc>
                  <a:txBody>
                    <a:bodyPr/>
                    <a:lstStyle/>
                    <a:p>
                      <a:pPr fontAlgn="t"/>
                      <a:r>
                        <a:rPr lang="hu-HU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Fejlesztő</a:t>
                      </a:r>
                    </a:p>
                  </a:txBody>
                  <a:tcPr marL="33566" marR="20140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John Gruber és Aaron </a:t>
                      </a:r>
                      <a:r>
                        <a:rPr lang="hu-HU" sz="18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Swartz</a:t>
                      </a:r>
                      <a:endParaRPr lang="hu-HU" sz="1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566" marR="33566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015470"/>
                  </a:ext>
                </a:extLst>
              </a:tr>
              <a:tr h="356410">
                <a:tc>
                  <a:txBody>
                    <a:bodyPr/>
                    <a:lstStyle/>
                    <a:p>
                      <a:pPr fontAlgn="t"/>
                      <a:r>
                        <a:rPr lang="hu-HU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Kiadás dátuma</a:t>
                      </a:r>
                    </a:p>
                  </a:txBody>
                  <a:tcPr marL="33566" marR="20140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2004. március 9.</a:t>
                      </a:r>
                    </a:p>
                  </a:txBody>
                  <a:tcPr marL="33566" marR="33566" marT="33566" marB="33566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930457"/>
                  </a:ext>
                </a:extLst>
              </a:tr>
              <a:tr h="669355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hu-HU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Weboldal</a:t>
                      </a:r>
                    </a:p>
                  </a:txBody>
                  <a:tcPr marL="33566" marR="20140" marT="33566" marB="33566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hu-HU" sz="1800" b="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daringfireball.net/</a:t>
                      </a:r>
                      <a:r>
                        <a:rPr lang="hu-HU" sz="1800" b="0" kern="120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projects</a:t>
                      </a:r>
                      <a:r>
                        <a:rPr lang="hu-HU" sz="1800" b="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/markdown/</a:t>
                      </a:r>
                      <a:endParaRPr lang="hu-HU" sz="1800" b="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566" marR="33566" marT="33566" marB="33566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27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57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MARKDOWN Használata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Elkészítése közben legfőbbképpen az olvashatóságra törekedtek, és arra, hogy opcionálisan konvertálható legyen szerkezetileg érvényes HTML fájlokká.</a:t>
            </a:r>
          </a:p>
        </p:txBody>
      </p:sp>
      <p:sp>
        <p:nvSpPr>
          <p:cNvPr id="10" name="Dia számának hely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511F4CDC-A111-43A3-97EC-BF106089201C}" type="slidenum">
              <a:rPr lang="hu-HU" smtClean="0"/>
              <a:pPr/>
              <a:t>9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9465F8E-4ABE-B0F2-0B68-050B4F9B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780928"/>
            <a:ext cx="742824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4682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12" ma:contentTypeDescription="Új dokumentum létrehozása." ma:contentTypeScope="" ma:versionID="f6cf8975ef4ba88d85de1b61ceaadef3">
  <xsd:schema xmlns:xsd="http://www.w3.org/2001/XMLSchema" xmlns:xs="http://www.w3.org/2001/XMLSchema" xmlns:p="http://schemas.microsoft.com/office/2006/metadata/properties" xmlns:ns2="ddf34579-3e6f-42cd-ae5e-7304b4b45ece" xmlns:ns3="04c2b129-1875-40e2-a542-542bd04e98b4" targetNamespace="http://schemas.microsoft.com/office/2006/metadata/properties" ma:root="true" ma:fieldsID="02c2ae75e6bcbafd2c2772cd6b11411b" ns2:_="" ns3:_="">
    <xsd:import namespace="ddf34579-3e6f-42cd-ae5e-7304b4b45ece"/>
    <xsd:import namespace="04c2b129-1875-40e2-a542-542bd04e9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2b129-1875-40e2-a542-542bd04e98b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f7735c0-603d-4759-a1f7-7a3088366c3d}" ma:internalName="TaxCatchAll" ma:showField="CatchAllData" ma:web="04c2b129-1875-40e2-a542-542bd04e98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c2b129-1875-40e2-a542-542bd04e98b4" xsi:nil="true"/>
    <lcf76f155ced4ddcb4097134ff3c332f xmlns="ddf34579-3e6f-42cd-ae5e-7304b4b45ec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B28B46D-7033-4966-B90B-77E39B78F81C}"/>
</file>

<file path=customXml/itemProps2.xml><?xml version="1.0" encoding="utf-8"?>
<ds:datastoreItem xmlns:ds="http://schemas.openxmlformats.org/officeDocument/2006/customXml" ds:itemID="{F0E7C90B-3045-4312-A2D9-5D21AC643272}"/>
</file>

<file path=customXml/itemProps3.xml><?xml version="1.0" encoding="utf-8"?>
<ds:datastoreItem xmlns:ds="http://schemas.openxmlformats.org/officeDocument/2006/customXml" ds:itemID="{A099355B-D33D-4E86-91F0-8D7DBC14875E}"/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TotalTime>697</TotalTime>
  <Words>2098</Words>
  <Application>Microsoft Office PowerPoint</Application>
  <PresentationFormat>Szélesvásznú</PresentationFormat>
  <Paragraphs>337</Paragraphs>
  <Slides>72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72</vt:i4>
      </vt:variant>
    </vt:vector>
  </HeadingPairs>
  <TitlesOfParts>
    <vt:vector size="78" baseType="lpstr">
      <vt:lpstr>Arial</vt:lpstr>
      <vt:lpstr>Calibri</vt:lpstr>
      <vt:lpstr>Consolas</vt:lpstr>
      <vt:lpstr>Courier New</vt:lpstr>
      <vt:lpstr>Gill Sans MT</vt:lpstr>
      <vt:lpstr>web1</vt:lpstr>
      <vt:lpstr>Tartalom leírása a Markdown   jelölőnyelv használatával  Drótvázterv (wireframe) készítése</vt:lpstr>
      <vt:lpstr>A honlap tartalma</vt:lpstr>
      <vt:lpstr>Tartalom összegyűjtése</vt:lpstr>
      <vt:lpstr>Tartalom előzetes összegyűjtése</vt:lpstr>
      <vt:lpstr>Tartalom előzetes összegyűjtése</vt:lpstr>
      <vt:lpstr>Tartalom előzetes összegyűjtése</vt:lpstr>
      <vt:lpstr>A Markdown használata</vt:lpstr>
      <vt:lpstr>MARKDOWN</vt:lpstr>
      <vt:lpstr>MARKDOWN Használata</vt:lpstr>
      <vt:lpstr>MARKDOWN Stílusok, címsorok</vt:lpstr>
      <vt:lpstr>Szövegformázások</vt:lpstr>
      <vt:lpstr>Szövegformázások</vt:lpstr>
      <vt:lpstr>ListA</vt:lpstr>
      <vt:lpstr>Kód beillesztése és választóvonal</vt:lpstr>
      <vt:lpstr>Táblázat és Lábjegyzet</vt:lpstr>
      <vt:lpstr>Kép és link</vt:lpstr>
      <vt:lpstr>Idézet és elválasztóvonal</vt:lpstr>
      <vt:lpstr>Online szerkesztők, megjelenítők</vt:lpstr>
      <vt:lpstr>Feladat</vt:lpstr>
      <vt:lpstr>Megoldás</vt:lpstr>
      <vt:lpstr>Drótváz készítése</vt:lpstr>
      <vt:lpstr>Drótváz</vt:lpstr>
      <vt:lpstr>Mockup</vt:lpstr>
      <vt:lpstr>Prototípus</vt:lpstr>
      <vt:lpstr>Prototípus</vt:lpstr>
      <vt:lpstr>PowerPoint-bemutató</vt:lpstr>
      <vt:lpstr>Drótvázterv Előnyök / Hátrányok</vt:lpstr>
      <vt:lpstr>Drótváztervek előnyei / hátrányai</vt:lpstr>
      <vt:lpstr>Digitális drótváz előnyök</vt:lpstr>
      <vt:lpstr>Digitális drótváz hátrányok</vt:lpstr>
      <vt:lpstr>Drótváztervezési praktikák</vt:lpstr>
      <vt:lpstr>Hogyan álljunk neki?</vt:lpstr>
      <vt:lpstr>1. Gyűjtsünk inspirációt</vt:lpstr>
      <vt:lpstr>2. Alakítsuk ki a saját tervezési folyamatunkat</vt:lpstr>
      <vt:lpstr>3. Válasszunk szimpatikus eszközt</vt:lpstr>
      <vt:lpstr>4. Állítsuk be a rácsot, az elrendezést dobozokkal jelöljük</vt:lpstr>
      <vt:lpstr>5. Az információs hierarchiát tipográfiai eszközökkel jelöljük</vt:lpstr>
      <vt:lpstr>6. Finomhangolás a szürke árnyalataival</vt:lpstr>
      <vt:lpstr>PowerPoint-bemutató</vt:lpstr>
      <vt:lpstr>Alacsony és Magas kidolgozottságú drótváztervek</vt:lpstr>
      <vt:lpstr>Alacsony kidolgozottság</vt:lpstr>
      <vt:lpstr>Magas kidolgozottság</vt:lpstr>
      <vt:lpstr>Magas kidolgozottság</vt:lpstr>
      <vt:lpstr>PowerPoint-bemutató</vt:lpstr>
      <vt:lpstr>Arculatterv készítése a drótváz alapján</vt:lpstr>
      <vt:lpstr>Tipikus oldalfelépítések</vt:lpstr>
      <vt:lpstr>Tipikus oldalfelépítések</vt:lpstr>
      <vt:lpstr>A cikcakk elrendezés</vt:lpstr>
      <vt:lpstr>Az F elrendezés</vt:lpstr>
      <vt:lpstr>Teljes képernyős fotó</vt:lpstr>
      <vt:lpstr>Rács elrendezés</vt:lpstr>
      <vt:lpstr>Egyoszlopos elrendezés</vt:lpstr>
      <vt:lpstr>Kiemelt kép (Featured Image) alapú elrendezés</vt:lpstr>
      <vt:lpstr>Aszimmetrikus elrendezés</vt:lpstr>
      <vt:lpstr>Osztott képernyős elrendezés</vt:lpstr>
      <vt:lpstr>Címsor és előkép galériA</vt:lpstr>
      <vt:lpstr>Moduláris elrendezés  (Card Layout / Block Layout)</vt:lpstr>
      <vt:lpstr>Magazin elrendezés</vt:lpstr>
      <vt:lpstr>A Mockflow szoftver bemutatása</vt:lpstr>
      <vt:lpstr>Mockflow licenszek</vt:lpstr>
      <vt:lpstr>Mockflow bemutatása</vt:lpstr>
      <vt:lpstr>Regisztráció</vt:lpstr>
      <vt:lpstr>Drótvázterv létrehozása</vt:lpstr>
      <vt:lpstr>Drótvázterv létrehozása</vt:lpstr>
      <vt:lpstr>Korlátozások</vt:lpstr>
      <vt:lpstr>Gyakran használt Komponensek</vt:lpstr>
      <vt:lpstr>Több csomagból (pack) is választhatóak elemek</vt:lpstr>
      <vt:lpstr>Rács beállítása</vt:lpstr>
      <vt:lpstr>Gyakorlás</vt:lpstr>
      <vt:lpstr>Mi lehetett (volna) ennek az oldalnak a drótvázterve?   ValósítsUK meg! </vt:lpstr>
      <vt:lpstr>Források</vt:lpstr>
      <vt:lpstr>Vége</vt:lpstr>
    </vt:vector>
  </TitlesOfParts>
  <Company>elte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Mockup készítés</dc:title>
  <dc:creator>ata</dc:creator>
  <cp:lastModifiedBy>Abonyi-Tóth Andor</cp:lastModifiedBy>
  <cp:revision>261</cp:revision>
  <dcterms:created xsi:type="dcterms:W3CDTF">2012-02-24T11:52:21Z</dcterms:created>
  <dcterms:modified xsi:type="dcterms:W3CDTF">2025-02-09T16:20:55Z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</Properties>
</file>